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26.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16.xml" ContentType="application/vnd.openxmlformats-officedocument.presentationml.slide+xml"/>
  <Override PartName="/ppt/slides/slide21.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showSpecialPlsOnTitleSld="0" firstSlideNum="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14.xml" Type="http://schemas.openxmlformats.org/officeDocument/2006/relationships/slide" Id="rId19"/><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25.xml" Type="http://schemas.openxmlformats.org/officeDocument/2006/relationships/slide" Id="rId30"/><Relationship Target="slides/slide7.xml" Type="http://schemas.openxmlformats.org/officeDocument/2006/relationships/slide" Id="rId12"/><Relationship Target="slides/slide26.xml" Type="http://schemas.openxmlformats.org/officeDocument/2006/relationships/slide" Id="rId31"/><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27.xml" Type="http://schemas.openxmlformats.org/officeDocument/2006/relationships/slide" Id="rId32"/><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presProps.xml" Type="http://schemas.openxmlformats.org/officeDocument/2006/relationships/presProps" Id="rId2"/><Relationship Target="slides/slide16.xml" Type="http://schemas.openxmlformats.org/officeDocument/2006/relationships/slide" Id="rId21"/><Relationship Target="theme/theme3.xml" Type="http://schemas.openxmlformats.org/officeDocument/2006/relationships/theme" Id="rId1"/><Relationship Target="slides/slide17.xml" Type="http://schemas.openxmlformats.org/officeDocument/2006/relationships/slide" Id="rId22"/><Relationship Target="slideMasters/slideMaster1.xml" Type="http://schemas.openxmlformats.org/officeDocument/2006/relationships/slideMaster" Id="rId4"/><Relationship Target="slides/slide18.xml" Type="http://schemas.openxmlformats.org/officeDocument/2006/relationships/slide" Id="rId23"/><Relationship Target="tableStyles.xml" Type="http://schemas.openxmlformats.org/officeDocument/2006/relationships/tableStyles" Id="rId3"/><Relationship Target="slides/slide19.xml" Type="http://schemas.openxmlformats.org/officeDocument/2006/relationships/slide" Id="rId24"/><Relationship Target="slides/slide15.xml" Type="http://schemas.openxmlformats.org/officeDocument/2006/relationships/slide" Id="rId20"/><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 name="Shape 26"/>
        <p:cNvGrpSpPr/>
        <p:nvPr/>
      </p:nvGrpSpPr>
      <p:grpSpPr>
        <a:xfrm>
          <a:off y="0" x="0"/>
          <a:ext cy="0" cx="0"/>
          <a:chOff y="0" x="0"/>
          <a:chExt cy="0" cx="0"/>
        </a:xfrm>
      </p:grpSpPr>
      <p:sp>
        <p:nvSpPr>
          <p:cNvPr id="27" name="Shape 2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8" name="Shape 28"/>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3" name="Shape 93"/>
        <p:cNvGrpSpPr/>
        <p:nvPr/>
      </p:nvGrpSpPr>
      <p:grpSpPr>
        <a:xfrm>
          <a:off y="0" x="0"/>
          <a:ext cy="0" cx="0"/>
          <a:chOff y="0" x="0"/>
          <a:chExt cy="0" cx="0"/>
        </a:xfrm>
      </p:grpSpPr>
      <p:sp>
        <p:nvSpPr>
          <p:cNvPr id="94" name="Shape 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5" name="Shape 95"/>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0" name="Shape 100"/>
        <p:cNvGrpSpPr/>
        <p:nvPr/>
      </p:nvGrpSpPr>
      <p:grpSpPr>
        <a:xfrm>
          <a:off y="0" x="0"/>
          <a:ext cy="0" cx="0"/>
          <a:chOff y="0" x="0"/>
          <a:chExt cy="0" cx="0"/>
        </a:xfrm>
      </p:grpSpPr>
      <p:sp>
        <p:nvSpPr>
          <p:cNvPr id="101" name="Shape 1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2" name="Shape 102"/>
          <p:cNvSpPr txBox="1"/>
          <p:nvPr>
            <p:ph idx="1" type="body"/>
          </p:nvPr>
        </p:nvSpPr>
        <p:spPr>
          <a:xfrm>
            <a:off y="4343400" x="685800"/>
            <a:ext cy="4114800" cx="5486399"/>
          </a:xfrm>
          <a:prstGeom prst="rect">
            <a:avLst/>
          </a:prstGeom>
        </p:spPr>
        <p:txBody>
          <a:bodyPr bIns="91425" rIns="91425" lIns="91425" tIns="91425" anchor="t" anchorCtr="0">
            <a:normAutofit/>
          </a:bodyPr>
          <a:lstStyle/>
          <a:p>
            <a:pPr rtl="0" lvl="0">
              <a:spcBef>
                <a:spcPts val="600"/>
              </a:spcBef>
              <a:buClr>
                <a:schemeClr val="dk1"/>
              </a:buClr>
              <a:buSzPct val="78571"/>
              <a:buFont typeface="Arial"/>
              <a:buNone/>
            </a:pPr>
            <a:r>
              <a:rPr sz="1400" lang="en">
                <a:solidFill>
                  <a:schemeClr val="dk1"/>
                </a:solidFill>
              </a:rPr>
              <a:t>- (UITableViewCell *)cellForRowAtIndexPath:(NSIndexPath *)indexPath</a:t>
            </a:r>
          </a:p>
          <a:p>
            <a:pPr rtl="0" lvl="0">
              <a:spcBef>
                <a:spcPts val="600"/>
              </a:spcBef>
              <a:buClr>
                <a:schemeClr val="dk1"/>
              </a:buClr>
              <a:buSzPct val="78571"/>
              <a:buFont typeface="Arial"/>
              <a:buNone/>
            </a:pPr>
            <a:r>
              <a:rPr sz="1400" lang="en">
                <a:solidFill>
                  <a:schemeClr val="dk1"/>
                </a:solidFill>
              </a:rPr>
              <a:t>- (NSInteger)numberOfRowsInSection:(NSInteger)section</a:t>
            </a:r>
          </a:p>
          <a:p>
            <a:pPr rtl="0" lvl="0">
              <a:spcBef>
                <a:spcPts val="600"/>
              </a:spcBef>
              <a:buClr>
                <a:schemeClr val="dk1"/>
              </a:buClr>
              <a:buSzPct val="78571"/>
              <a:buFont typeface="Arial"/>
              <a:buNone/>
            </a:pPr>
            <a:r>
              <a:rPr sz="1400" lang="en">
                <a:solidFill>
                  <a:schemeClr val="dk1"/>
                </a:solidFill>
              </a:rPr>
              <a:t>- (NSInteger)</a:t>
            </a:r>
            <a:r>
              <a:rPr sz="1400" lang="en">
                <a:solidFill>
                  <a:schemeClr val="dk1"/>
                </a:solidFill>
              </a:rPr>
              <a:t>numberOfSectionsInTableView:(UITableView *)tableView</a:t>
            </a:r>
          </a:p>
          <a:p>
            <a:pPr rtl="0" lvl="0">
              <a:spcBef>
                <a:spcPts val="600"/>
              </a:spcBef>
              <a:buClr>
                <a:schemeClr val="dk1"/>
              </a:buClr>
              <a:buSzPct val="78571"/>
              <a:buFont typeface="Arial"/>
              <a:buNone/>
            </a:pPr>
            <a:r>
              <a:rPr sz="1400" lang="en">
                <a:solidFill>
                  <a:schemeClr val="dk1"/>
                </a:solidFill>
              </a:rPr>
              <a:t>- (void)tableView:(UITableView *)tableView didSelectRowAtIndexPath:(NSIndexPath *)indexPath</a:t>
            </a:r>
          </a:p>
          <a:p>
            <a:pPr rtl="0" lvl="0">
              <a:spcBef>
                <a:spcPts val="600"/>
              </a:spcBef>
              <a:buClr>
                <a:schemeClr val="dk1"/>
              </a:buClr>
              <a:buFont typeface="Arial"/>
              <a:buNone/>
            </a:pPr>
            <a:r>
              <a:t/>
            </a:r>
            <a:endParaRPr sz="1400">
              <a:solidFill>
                <a:schemeClr val="dk1"/>
              </a:solidFill>
            </a:endParaRPr>
          </a:p>
          <a:p>
            <a:pPr rtl="0" lvl="0">
              <a:spcBef>
                <a:spcPts val="600"/>
              </a:spcBef>
              <a:buClr>
                <a:schemeClr val="dk1"/>
              </a:buClr>
              <a:buSzPct val="78571"/>
              <a:buFont typeface="Arial"/>
              <a:buNone/>
            </a:pPr>
            <a:r>
              <a:rPr sz="1400" lang="en">
                <a:solidFill>
                  <a:schemeClr val="dk1"/>
                </a:solidFill>
              </a:rPr>
              <a:t>  </a:t>
            </a:r>
            <a:r>
              <a:rPr sz="1400" lang="en">
                <a:solidFill>
                  <a:schemeClr val="dk1"/>
                </a:solidFill>
              </a:rPr>
              <a:t>: Required methods</a:t>
            </a:r>
          </a:p>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6" name="Shape 106"/>
        <p:cNvGrpSpPr/>
        <p:nvPr/>
      </p:nvGrpSpPr>
      <p:grpSpPr>
        <a:xfrm>
          <a:off y="0" x="0"/>
          <a:ext cy="0" cx="0"/>
          <a:chOff y="0" x="0"/>
          <a:chExt cy="0" cx="0"/>
        </a:xfrm>
      </p:grpSpPr>
      <p:sp>
        <p:nvSpPr>
          <p:cNvPr id="107" name="Shape 10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8" name="Shape 108"/>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2" name="Shape 112"/>
        <p:cNvGrpSpPr/>
        <p:nvPr/>
      </p:nvGrpSpPr>
      <p:grpSpPr>
        <a:xfrm>
          <a:off y="0" x="0"/>
          <a:ext cy="0" cx="0"/>
          <a:chOff y="0" x="0"/>
          <a:chExt cy="0" cx="0"/>
        </a:xfrm>
      </p:grpSpPr>
      <p:sp>
        <p:nvSpPr>
          <p:cNvPr id="113" name="Shape 11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4" name="Shape 114"/>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9" name="Shape 119"/>
        <p:cNvGrpSpPr/>
        <p:nvPr/>
      </p:nvGrpSpPr>
      <p:grpSpPr>
        <a:xfrm>
          <a:off y="0" x="0"/>
          <a:ext cy="0" cx="0"/>
          <a:chOff y="0" x="0"/>
          <a:chExt cy="0" cx="0"/>
        </a:xfrm>
      </p:grpSpPr>
      <p:sp>
        <p:nvSpPr>
          <p:cNvPr id="120" name="Shape 12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1" name="Shape 121"/>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5" name="Shape 125"/>
        <p:cNvGrpSpPr/>
        <p:nvPr/>
      </p:nvGrpSpPr>
      <p:grpSpPr>
        <a:xfrm>
          <a:off y="0" x="0"/>
          <a:ext cy="0" cx="0"/>
          <a:chOff y="0" x="0"/>
          <a:chExt cy="0" cx="0"/>
        </a:xfrm>
      </p:grpSpPr>
      <p:sp>
        <p:nvSpPr>
          <p:cNvPr id="126" name="Shape 1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7" name="Shape 127"/>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1" name="Shape 131"/>
        <p:cNvGrpSpPr/>
        <p:nvPr/>
      </p:nvGrpSpPr>
      <p:grpSpPr>
        <a:xfrm>
          <a:off y="0" x="0"/>
          <a:ext cy="0" cx="0"/>
          <a:chOff y="0" x="0"/>
          <a:chExt cy="0" cx="0"/>
        </a:xfrm>
      </p:grpSpPr>
      <p:sp>
        <p:nvSpPr>
          <p:cNvPr id="132" name="Shape 13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3" name="Shape 133"/>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8" name="Shape 138"/>
        <p:cNvGrpSpPr/>
        <p:nvPr/>
      </p:nvGrpSpPr>
      <p:grpSpPr>
        <a:xfrm>
          <a:off y="0" x="0"/>
          <a:ext cy="0" cx="0"/>
          <a:chOff y="0" x="0"/>
          <a:chExt cy="0" cx="0"/>
        </a:xfrm>
      </p:grpSpPr>
      <p:sp>
        <p:nvSpPr>
          <p:cNvPr id="139" name="Shape 13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0" name="Shape 140"/>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5" name="Shape 145"/>
        <p:cNvGrpSpPr/>
        <p:nvPr/>
      </p:nvGrpSpPr>
      <p:grpSpPr>
        <a:xfrm>
          <a:off y="0" x="0"/>
          <a:ext cy="0" cx="0"/>
          <a:chOff y="0" x="0"/>
          <a:chExt cy="0" cx="0"/>
        </a:xfrm>
      </p:grpSpPr>
      <p:sp>
        <p:nvSpPr>
          <p:cNvPr id="146" name="Shape 14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7" name="Shape 147"/>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2" name="Shape 152"/>
        <p:cNvGrpSpPr/>
        <p:nvPr/>
      </p:nvGrpSpPr>
      <p:grpSpPr>
        <a:xfrm>
          <a:off y="0" x="0"/>
          <a:ext cy="0" cx="0"/>
          <a:chOff y="0" x="0"/>
          <a:chExt cy="0" cx="0"/>
        </a:xfrm>
      </p:grpSpPr>
      <p:sp>
        <p:nvSpPr>
          <p:cNvPr id="153" name="Shape 15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4" name="Shape 154"/>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 name="Shape 32"/>
        <p:cNvGrpSpPr/>
        <p:nvPr/>
      </p:nvGrpSpPr>
      <p:grpSpPr>
        <a:xfrm>
          <a:off y="0" x="0"/>
          <a:ext cy="0" cx="0"/>
          <a:chOff y="0" x="0"/>
          <a:chExt cy="0" cx="0"/>
        </a:xfrm>
      </p:grpSpPr>
      <p:sp>
        <p:nvSpPr>
          <p:cNvPr id="33" name="Shape 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4" name="Shape 34"/>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9" name="Shape 159"/>
        <p:cNvGrpSpPr/>
        <p:nvPr/>
      </p:nvGrpSpPr>
      <p:grpSpPr>
        <a:xfrm>
          <a:off y="0" x="0"/>
          <a:ext cy="0" cx="0"/>
          <a:chOff y="0" x="0"/>
          <a:chExt cy="0" cx="0"/>
        </a:xfrm>
      </p:grpSpPr>
      <p:sp>
        <p:nvSpPr>
          <p:cNvPr id="160" name="Shape 1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1" name="Shape 161"/>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6" name="Shape 166"/>
        <p:cNvGrpSpPr/>
        <p:nvPr/>
      </p:nvGrpSpPr>
      <p:grpSpPr>
        <a:xfrm>
          <a:off y="0" x="0"/>
          <a:ext cy="0" cx="0"/>
          <a:chOff y="0" x="0"/>
          <a:chExt cy="0" cx="0"/>
        </a:xfrm>
      </p:grpSpPr>
      <p:sp>
        <p:nvSpPr>
          <p:cNvPr id="167" name="Shape 1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8" name="Shape 168"/>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3" name="Shape 173"/>
        <p:cNvGrpSpPr/>
        <p:nvPr/>
      </p:nvGrpSpPr>
      <p:grpSpPr>
        <a:xfrm>
          <a:off y="0" x="0"/>
          <a:ext cy="0" cx="0"/>
          <a:chOff y="0" x="0"/>
          <a:chExt cy="0" cx="0"/>
        </a:xfrm>
      </p:grpSpPr>
      <p:sp>
        <p:nvSpPr>
          <p:cNvPr id="174" name="Shape 1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5" name="Shape 175"/>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0" name="Shape 180"/>
        <p:cNvGrpSpPr/>
        <p:nvPr/>
      </p:nvGrpSpPr>
      <p:grpSpPr>
        <a:xfrm>
          <a:off y="0" x="0"/>
          <a:ext cy="0" cx="0"/>
          <a:chOff y="0" x="0"/>
          <a:chExt cy="0" cx="0"/>
        </a:xfrm>
      </p:grpSpPr>
      <p:sp>
        <p:nvSpPr>
          <p:cNvPr id="181" name="Shape 1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2" name="Shape 182"/>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7" name="Shape 187"/>
        <p:cNvGrpSpPr/>
        <p:nvPr/>
      </p:nvGrpSpPr>
      <p:grpSpPr>
        <a:xfrm>
          <a:off y="0" x="0"/>
          <a:ext cy="0" cx="0"/>
          <a:chOff y="0" x="0"/>
          <a:chExt cy="0" cx="0"/>
        </a:xfrm>
      </p:grpSpPr>
      <p:sp>
        <p:nvSpPr>
          <p:cNvPr id="188" name="Shape 1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9" name="Shape 189"/>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4" name="Shape 194"/>
        <p:cNvGrpSpPr/>
        <p:nvPr/>
      </p:nvGrpSpPr>
      <p:grpSpPr>
        <a:xfrm>
          <a:off y="0" x="0"/>
          <a:ext cy="0" cx="0"/>
          <a:chOff y="0" x="0"/>
          <a:chExt cy="0" cx="0"/>
        </a:xfrm>
      </p:grpSpPr>
      <p:sp>
        <p:nvSpPr>
          <p:cNvPr id="195" name="Shape 19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96" name="Shape 196"/>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0" name="Shape 200"/>
        <p:cNvGrpSpPr/>
        <p:nvPr/>
      </p:nvGrpSpPr>
      <p:grpSpPr>
        <a:xfrm>
          <a:off y="0" x="0"/>
          <a:ext cy="0" cx="0"/>
          <a:chOff y="0" x="0"/>
          <a:chExt cy="0" cx="0"/>
        </a:xfrm>
      </p:grpSpPr>
      <p:sp>
        <p:nvSpPr>
          <p:cNvPr id="201" name="Shape 2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2" name="Shape 202"/>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6" name="Shape 206"/>
        <p:cNvGrpSpPr/>
        <p:nvPr/>
      </p:nvGrpSpPr>
      <p:grpSpPr>
        <a:xfrm>
          <a:off y="0" x="0"/>
          <a:ext cy="0" cx="0"/>
          <a:chOff y="0" x="0"/>
          <a:chExt cy="0" cx="0"/>
        </a:xfrm>
      </p:grpSpPr>
      <p:sp>
        <p:nvSpPr>
          <p:cNvPr id="207" name="Shape 20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8" name="Shape 208"/>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 name="Shape 38"/>
        <p:cNvGrpSpPr/>
        <p:nvPr/>
      </p:nvGrpSpPr>
      <p:grpSpPr>
        <a:xfrm>
          <a:off y="0" x="0"/>
          <a:ext cy="0" cx="0"/>
          <a:chOff y="0" x="0"/>
          <a:chExt cy="0" cx="0"/>
        </a:xfrm>
      </p:grpSpPr>
      <p:sp>
        <p:nvSpPr>
          <p:cNvPr id="39" name="Shape 3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0" name="Shape 40"/>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 name="Shape 46"/>
        <p:cNvGrpSpPr/>
        <p:nvPr/>
      </p:nvGrpSpPr>
      <p:grpSpPr>
        <a:xfrm>
          <a:off y="0" x="0"/>
          <a:ext cy="0" cx="0"/>
          <a:chOff y="0" x="0"/>
          <a:chExt cy="0" cx="0"/>
        </a:xfrm>
      </p:grpSpPr>
      <p:sp>
        <p:nvSpPr>
          <p:cNvPr id="47" name="Shape 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8" name="Shape 48"/>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 name="Shape 53"/>
        <p:cNvGrpSpPr/>
        <p:nvPr/>
      </p:nvGrpSpPr>
      <p:grpSpPr>
        <a:xfrm>
          <a:off y="0" x="0"/>
          <a:ext cy="0" cx="0"/>
          <a:chOff y="0" x="0"/>
          <a:chExt cy="0" cx="0"/>
        </a:xfrm>
      </p:grpSpPr>
      <p:sp>
        <p:nvSpPr>
          <p:cNvPr id="54" name="Shape 5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5" name="Shape 55"/>
          <p:cNvSpPr txBox="1"/>
          <p:nvPr>
            <p:ph idx="1" type="body"/>
          </p:nvPr>
        </p:nvSpPr>
        <p:spPr>
          <a:xfrm>
            <a:off y="4343400" x="685800"/>
            <a:ext cy="4114800" cx="5486399"/>
          </a:xfrm>
          <a:prstGeom prst="rect">
            <a:avLst/>
          </a:prstGeom>
        </p:spPr>
        <p:txBody>
          <a:bodyPr bIns="91425" rIns="91425" lIns="91425" tIns="91425" anchor="t" anchorCtr="0">
            <a:normAutofit/>
          </a:bodyPr>
          <a:lstStyle/>
          <a:p>
            <a:pPr lvl="0">
              <a:spcBef>
                <a:spcPts val="0"/>
              </a:spcBef>
              <a:buNone/>
            </a:pPr>
            <a:r>
              <a:rPr sz="1400" lang="en">
                <a:solidFill>
                  <a:schemeClr val="dk1"/>
                </a:solidFill>
              </a:rPr>
              <a:t>You can’t expect the UITableView to know how many rows you want to have in each section, as this is application-specific. Therefore, the task of calculating the amount of rows in each section is passed on to the UITableViewDelegate. This allows the UITableView class to be independent of the data it displays.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 name="Shape 59"/>
        <p:cNvGrpSpPr/>
        <p:nvPr/>
      </p:nvGrpSpPr>
      <p:grpSpPr>
        <a:xfrm>
          <a:off y="0" x="0"/>
          <a:ext cy="0" cx="0"/>
          <a:chOff y="0" x="0"/>
          <a:chExt cy="0" cx="0"/>
        </a:xfrm>
      </p:grpSpPr>
      <p:sp>
        <p:nvSpPr>
          <p:cNvPr id="60" name="Shape 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1" name="Shape 61"/>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6" name="Shape 66"/>
        <p:cNvGrpSpPr/>
        <p:nvPr/>
      </p:nvGrpSpPr>
      <p:grpSpPr>
        <a:xfrm>
          <a:off y="0" x="0"/>
          <a:ext cy="0" cx="0"/>
          <a:chOff y="0" x="0"/>
          <a:chExt cy="0" cx="0"/>
        </a:xfrm>
      </p:grpSpPr>
      <p:sp>
        <p:nvSpPr>
          <p:cNvPr id="67" name="Shape 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8" name="Shape 68"/>
          <p:cNvSpPr txBox="1"/>
          <p:nvPr>
            <p:ph idx="1" type="body"/>
          </p:nvPr>
        </p:nvSpPr>
        <p:spPr>
          <a:xfrm>
            <a:off y="4343400" x="685800"/>
            <a:ext cy="4114800" cx="5486399"/>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5" name="Shape 75"/>
        <p:cNvGrpSpPr/>
        <p:nvPr/>
      </p:nvGrpSpPr>
      <p:grpSpPr>
        <a:xfrm>
          <a:off y="0" x="0"/>
          <a:ext cy="0" cx="0"/>
          <a:chOff y="0" x="0"/>
          <a:chExt cy="0" cx="0"/>
        </a:xfrm>
      </p:grpSpPr>
      <p:sp>
        <p:nvSpPr>
          <p:cNvPr id="76" name="Shape 7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7" name="Shape 77"/>
          <p:cNvSpPr txBox="1"/>
          <p:nvPr>
            <p:ph idx="1" type="body"/>
          </p:nvPr>
        </p:nvSpPr>
        <p:spPr>
          <a:xfrm>
            <a:off y="4343400" x="685800"/>
            <a:ext cy="4114800" cx="5486399"/>
          </a:xfrm>
          <a:prstGeom prst="rect">
            <a:avLst/>
          </a:prstGeom>
        </p:spPr>
        <p:txBody>
          <a:bodyPr bIns="91425" rIns="91425" lIns="91425" tIns="91425" anchor="t" anchorCtr="0">
            <a:normAutofit/>
          </a:bodyPr>
          <a:lstStyle/>
          <a:p>
            <a:pPr rtl="0" lvl="0">
              <a:spcBef>
                <a:spcPts val="0"/>
              </a:spcBef>
              <a:buClr>
                <a:schemeClr val="dk1"/>
              </a:buClr>
              <a:buSzPct val="100000"/>
              <a:buFont typeface="Arial"/>
              <a:buNone/>
            </a:pPr>
            <a:r>
              <a:rPr lang="en"/>
              <a:t>	•    When you create a UITableView instance you must specify a table style, and this style cannot be changed. In the plain style, section headers and footers float above the content if the part of a complete section is visible. A table view can have an index that appears as a bar on the right hand side of the table (for example, "A" through "Z"). You can touch a particular label to jump to the target section. The grouped style of table view provides a default background color and a default background view for all cells. The background view provides a visual grouping for all cells in a particular section. For example, one group could be a person's name and title, another group for phone numbers that the person uses, and another group for email accounts and so on. See the Settings application for examples of grouped tables. Table views in the grouped style cannot have an index.</a:t>
            </a:r>
          </a:p>
          <a:p>
            <a:pPr rtl="0" lvl="0">
              <a:spcBef>
                <a:spcPts val="0"/>
              </a:spcBef>
              <a:buClr>
                <a:schemeClr val="dk1"/>
              </a:buClr>
              <a:buFont typeface="Arial"/>
              <a:buNone/>
            </a:pPr>
            <a:r>
              <a:t/>
            </a:r>
            <a:endParaRPr/>
          </a:p>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4" name="Shape 84"/>
        <p:cNvGrpSpPr/>
        <p:nvPr/>
      </p:nvGrpSpPr>
      <p:grpSpPr>
        <a:xfrm>
          <a:off y="0" x="0"/>
          <a:ext cy="0" cx="0"/>
          <a:chOff y="0" x="0"/>
          <a:chExt cy="0" cx="0"/>
        </a:xfrm>
      </p:grpSpPr>
      <p:sp>
        <p:nvSpPr>
          <p:cNvPr id="85" name="Shape 8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6" name="Shape 86"/>
          <p:cNvSpPr txBox="1"/>
          <p:nvPr>
            <p:ph idx="1" type="body"/>
          </p:nvPr>
        </p:nvSpPr>
        <p:spPr>
          <a:xfrm>
            <a:off y="4343400" x="685800"/>
            <a:ext cy="4114800" cx="5486399"/>
          </a:xfrm>
          <a:prstGeom prst="rect">
            <a:avLst/>
          </a:prstGeom>
        </p:spPr>
        <p:txBody>
          <a:bodyPr bIns="91425" rIns="91425" lIns="91425" tIns="91425" anchor="t" anchorCtr="0">
            <a:normAutofit/>
          </a:bodyPr>
          <a:lstStyle/>
          <a:p>
            <a:pPr rtl="0" lvl="0">
              <a:spcBef>
                <a:spcPts val="600"/>
              </a:spcBef>
              <a:buClr>
                <a:schemeClr val="dk1"/>
              </a:buClr>
              <a:buSzPct val="78571"/>
              <a:buFont typeface="Arial"/>
              <a:buNone/>
            </a:pPr>
            <a:r>
              <a:rPr sz="1400" lang="en">
                <a:solidFill>
                  <a:schemeClr val="dk1"/>
                </a:solidFill>
              </a:rPr>
              <a:t>Whether you use a predefined or custom cell, you can change the cell’s background using the backgroundView property or by changing the inherited backgroundColor property. In iOS 7, cells have a white background by default; in earlier versions of iOS, cells inherit the background color of the enclosing table view. If you want to change the background color of a cell, do so in the tableView:willDisplayCell:forRowAtIndexPath: method of your table view delegate.</a:t>
            </a:r>
          </a:p>
          <a:p>
            <a:pPr>
              <a:spcBef>
                <a:spcPts val="0"/>
              </a:spcBef>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type="ctrTitle"/>
          </p:nvPr>
        </p:nvSpPr>
        <p:spPr>
          <a:xfrm>
            <a:off y="1583342" x="685800"/>
            <a:ext cy="1159856" cx="7772400"/>
          </a:xfrm>
          <a:prstGeom prst="rect">
            <a:avLst/>
          </a:prstGeom>
        </p:spPr>
        <p:txBody>
          <a:bodyPr bIns="91425" rIns="91425" lIns="91425" t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9" name="Shape 9"/>
          <p:cNvSpPr txBox="1"/>
          <p:nvPr>
            <p:ph idx="1" type="subTitle"/>
          </p:nvPr>
        </p:nvSpPr>
        <p:spPr>
          <a:xfrm>
            <a:off y="2840053" x="685800"/>
            <a:ext cy="784737" cx="7772400"/>
          </a:xfrm>
          <a:prstGeom prst="rect">
            <a:avLst/>
          </a:prstGeom>
        </p:spPr>
        <p:txBody>
          <a:bodyPr bIns="91425" rIns="91425" lIns="91425" t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250"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2" name="Shape 12"/>
          <p:cNvSpPr txBox="1"/>
          <p:nvPr>
            <p:ph idx="1" type="body"/>
          </p:nvPr>
        </p:nvSpPr>
        <p:spPr>
          <a:xfrm>
            <a:off y="1200150" x="457200"/>
            <a:ext cy="3725680" cx="8229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250"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 type="body"/>
          </p:nvPr>
        </p:nvSpPr>
        <p:spPr>
          <a:xfrm>
            <a:off y="1200150" x="457200"/>
            <a:ext cy="3725680" cx="3994525"/>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6" name="Shape 16"/>
          <p:cNvSpPr txBox="1"/>
          <p:nvPr>
            <p:ph idx="2" type="body"/>
          </p:nvPr>
        </p:nvSpPr>
        <p:spPr>
          <a:xfrm>
            <a:off y="1200150" x="4692273"/>
            <a:ext cy="3725680" cx="3994525"/>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250"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20" cx="8229600"/>
          </a:xfrm>
          <a:prstGeom prst="rect">
            <a:avLst/>
          </a:prstGeom>
        </p:spPr>
        <p:txBody>
          <a:bodyPr bIns="91425" rIns="91425" lIns="91425" tIns="91425" anchor="t" anchorCtr="0"/>
          <a:lstStyle>
            <a:lvl1pPr algn="ctr">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1.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250" cx="8229600"/>
          </a:xfrm>
          <a:prstGeom prst="rect">
            <a:avLst/>
          </a:prstGeom>
          <a:noFill/>
          <a:ln>
            <a:noFill/>
          </a:ln>
        </p:spPr>
        <p:txBody>
          <a:bodyPr bIns="91425" rIns="91425" lIns="91425" tIns="91425" anchor="b" anchorCtr="0"/>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y="1200150" x="457200"/>
            <a:ext cy="3725680" cx="8229600"/>
          </a:xfrm>
          <a:prstGeom prst="rect">
            <a:avLst/>
          </a:prstGeom>
          <a:noFill/>
          <a:ln>
            <a:noFill/>
          </a:ln>
        </p:spPr>
        <p:txBody>
          <a:bodyPr bIns="91425" rIns="91425" lIns="91425" t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https://developer.apple.com/library/ios/documentation/UIKit/Reference/UITableViewCell_Class/Reference/Reference.html#//apple_ref/c/econst/UITableViewCellAccessoryDetailDisclosureButton" Type="http://schemas.openxmlformats.org/officeDocument/2006/relationships/hyperlink" TargetMode="External" Id="rId4"/><Relationship Target="https://developer.apple.com/library/ios/documentation/UIKit/Reference/UITableViewCell_Class/Reference/Reference.html#//apple_ref/c/econst/UITableViewCellAccessoryDisclosureIndicator" Type="http://schemas.openxmlformats.org/officeDocument/2006/relationships/hyperlink" TargetMode="External" Id="rId3"/><Relationship Target="../media/image00.jpg" Type="http://schemas.openxmlformats.org/officeDocument/2006/relationships/image" Id="rId6"/><Relationship Target="https://developer.apple.com/library/ios/documentation/UIKit/Reference/UITableViewCell_Class/Reference/Reference.html#//apple_ref/c/econst/UITableViewCellAccessoryCheckmark" Type="http://schemas.openxmlformats.org/officeDocument/2006/relationships/hyperlink" TargetMode="External" Id="rId5"/><Relationship Target="../media/image07.jpg" Type="http://schemas.openxmlformats.org/officeDocument/2006/relationships/image" Id="rId8"/><Relationship Target="../media/image04.jpg" Type="http://schemas.openxmlformats.org/officeDocument/2006/relationships/image" Id="rId7"/></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media/image05.jp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 Target="../media/image12.jpg"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media/image15.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 Target="../media/image14.pn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 Target="../media/image16.pn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 Target="../media/image13.pn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media/image18.pn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 Target="../media/image21.pn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2.xml" Type="http://schemas.openxmlformats.org/officeDocument/2006/relationships/slideLayout" Id="rId1"/><Relationship Target="../media/image20.png"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 Target="../media/image17.png"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 Target="../media/image22.png"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 Target="../media/image19.png"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 Target="../media/image23.png"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 Target="../media/image24.png"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 Target="../media/image09.png" Type="http://schemas.openxmlformats.org/officeDocument/2006/relationships/image" Id="rId4"/><Relationship Target="../media/image02.pn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media/image08.pn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10.jp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11.jp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media/image06.png" Type="http://schemas.openxmlformats.org/officeDocument/2006/relationships/image" Id="rId4"/><Relationship Target="../media/image01.jpg" Type="http://schemas.openxmlformats.org/officeDocument/2006/relationships/image" Id="rId3"/><Relationship Target="../media/image03.png" Type="http://schemas.openxmlformats.org/officeDocument/2006/relationships/image" Id="rId5"/></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 name="Shape 22"/>
        <p:cNvGrpSpPr/>
        <p:nvPr/>
      </p:nvGrpSpPr>
      <p:grpSpPr>
        <a:xfrm>
          <a:off y="0" x="0"/>
          <a:ext cy="0" cx="0"/>
          <a:chOff y="0" x="0"/>
          <a:chExt cy="0" cx="0"/>
        </a:xfrm>
      </p:grpSpPr>
      <p:sp>
        <p:nvSpPr>
          <p:cNvPr id="23" name="Shape 23"/>
          <p:cNvSpPr txBox="1"/>
          <p:nvPr>
            <p:ph type="ctrTitle"/>
          </p:nvPr>
        </p:nvSpPr>
        <p:spPr>
          <a:xfrm>
            <a:off y="1583342" x="685800"/>
            <a:ext cy="1159856" cx="7772400"/>
          </a:xfrm>
          <a:prstGeom prst="rect">
            <a:avLst/>
          </a:prstGeom>
        </p:spPr>
        <p:txBody>
          <a:bodyPr bIns="91425" rIns="91425" lIns="91425" tIns="91425" anchor="b" anchorCtr="0">
            <a:normAutofit/>
          </a:bodyPr>
          <a:lstStyle/>
          <a:p>
            <a:pPr>
              <a:spcBef>
                <a:spcPts val="0"/>
              </a:spcBef>
              <a:buNone/>
            </a:pPr>
            <a:r>
              <a:rPr lang="en"/>
              <a:t>Welcome </a:t>
            </a:r>
          </a:p>
        </p:txBody>
      </p:sp>
      <p:sp>
        <p:nvSpPr>
          <p:cNvPr id="24" name="Shape 24"/>
          <p:cNvSpPr txBox="1"/>
          <p:nvPr>
            <p:ph idx="1" type="subTitle"/>
          </p:nvPr>
        </p:nvSpPr>
        <p:spPr>
          <a:xfrm>
            <a:off y="2840053" x="685800"/>
            <a:ext cy="784737" cx="7772400"/>
          </a:xfrm>
          <a:prstGeom prst="rect">
            <a:avLst/>
          </a:prstGeom>
        </p:spPr>
        <p:txBody>
          <a:bodyPr bIns="91425" rIns="91425" lIns="91425" tIns="91425" anchor="t" anchorCtr="0">
            <a:normAutofit/>
          </a:bodyPr>
          <a:lstStyle/>
          <a:p>
            <a:pPr>
              <a:spcBef>
                <a:spcPts val="0"/>
              </a:spcBef>
              <a:buNone/>
            </a:pPr>
            <a:r>
              <a:rPr lang="en"/>
              <a:t>Boot Camp Session 3</a:t>
            </a:r>
          </a:p>
        </p:txBody>
      </p:sp>
      <p:sp>
        <p:nvSpPr>
          <p:cNvPr id="25" name="Shape 25"/>
          <p:cNvSpPr txBox="1"/>
          <p:nvPr/>
        </p:nvSpPr>
        <p:spPr>
          <a:xfrm>
            <a:off y="0" x="0"/>
            <a:ext cy="3000000" cx="3000000"/>
          </a:xfrm>
          <a:prstGeom prst="rect">
            <a:avLst/>
          </a:prstGeom>
          <a:noFill/>
          <a:ln>
            <a:noFill/>
          </a:ln>
        </p:spPr>
        <p:txBody>
          <a:bodyPr bIns="91425" rIns="91425" lIns="91425" tIns="91425" anchor="ctr" anchorCtr="0">
            <a:normAutofit/>
          </a:bodyPr>
          <a:lstStyle/>
          <a:p>
            <a:pPr rtl="0" lvl="0">
              <a:spcBef>
                <a:spcPts val="0"/>
              </a:spcBef>
              <a:buNone/>
            </a:pPr>
            <a:r>
              <a:rPr lang="en"/>
              <a:t> </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y="0" x="0"/>
          <a:ext cy="0" cx="0"/>
          <a:chOff y="0" x="0"/>
          <a:chExt cy="0" cx="0"/>
        </a:xfrm>
      </p:grpSpPr>
      <p:sp>
        <p:nvSpPr>
          <p:cNvPr id="88" name="Shape 88"/>
          <p:cNvSpPr txBox="1"/>
          <p:nvPr>
            <p:ph type="title"/>
          </p:nvPr>
        </p:nvSpPr>
        <p:spPr>
          <a:xfrm>
            <a:off y="205978" x="457200"/>
            <a:ext cy="857400" cx="8229600"/>
          </a:xfrm>
          <a:prstGeom prst="rect">
            <a:avLst/>
          </a:prstGeom>
        </p:spPr>
        <p:txBody>
          <a:bodyPr bIns="91425" rIns="91425" lIns="91425" tIns="91425" anchor="b" anchorCtr="0">
            <a:normAutofit/>
          </a:bodyPr>
          <a:lstStyle/>
          <a:p>
            <a:pPr lvl="0">
              <a:spcBef>
                <a:spcPts val="0"/>
              </a:spcBef>
              <a:buNone/>
            </a:pPr>
            <a:r>
              <a:rPr lang="en"/>
              <a:t>Standard accessory views</a:t>
            </a:r>
          </a:p>
        </p:txBody>
      </p:sp>
      <p:sp>
        <p:nvSpPr>
          <p:cNvPr id="89" name="Shape 89"/>
          <p:cNvSpPr txBox="1"/>
          <p:nvPr>
            <p:ph idx="1" type="body"/>
          </p:nvPr>
        </p:nvSpPr>
        <p:spPr>
          <a:xfrm>
            <a:off y="1200150" x="1665600"/>
            <a:ext cy="3725699" cx="7021199"/>
          </a:xfrm>
          <a:prstGeom prst="rect">
            <a:avLst/>
          </a:prstGeom>
        </p:spPr>
        <p:txBody>
          <a:bodyPr bIns="91425" rIns="91425" lIns="91425" tIns="91425" anchor="t" anchorCtr="0">
            <a:normAutofit/>
          </a:bodyPr>
          <a:lstStyle/>
          <a:p>
            <a:pPr rtl="0">
              <a:spcBef>
                <a:spcPts val="0"/>
              </a:spcBef>
              <a:buNone/>
            </a:pPr>
            <a:r>
              <a:t/>
            </a:r>
            <a:endParaRPr sz="1400">
              <a:solidFill>
                <a:srgbClr val="000000"/>
              </a:solidFill>
            </a:endParaRPr>
          </a:p>
          <a:p>
            <a:pPr rtl="0">
              <a:spcBef>
                <a:spcPts val="0"/>
              </a:spcBef>
              <a:buNone/>
            </a:pPr>
            <a:r>
              <a:rPr b="1" sz="1400" lang="en">
                <a:solidFill>
                  <a:srgbClr val="000000"/>
                </a:solidFill>
              </a:rPr>
              <a:t>Disclosure indicator</a:t>
            </a:r>
            <a:r>
              <a:rPr sz="1400" lang="en">
                <a:solidFill>
                  <a:srgbClr val="000000"/>
                </a:solidFill>
              </a:rPr>
              <a:t>—</a:t>
            </a:r>
            <a:r>
              <a:rPr u="sng" sz="1400" lang="en">
                <a:solidFill>
                  <a:schemeClr val="hlink"/>
                </a:solidFill>
                <a:hlinkClick r:id="rId3"/>
              </a:rPr>
              <a:t>UITableViewCellAccessoryDisclosureIndicator</a:t>
            </a:r>
            <a:r>
              <a:rPr sz="1400" lang="en">
                <a:solidFill>
                  <a:srgbClr val="000000"/>
                </a:solidFill>
              </a:rPr>
              <a:t>. You use the disclosure indicator when selecting a cell results in the display of another table view reflecting the next level in the data model hierarchy.</a:t>
            </a:r>
          </a:p>
          <a:p>
            <a:pPr rtl="0">
              <a:spcBef>
                <a:spcPts val="0"/>
              </a:spcBef>
              <a:buNone/>
            </a:pPr>
            <a:r>
              <a:t/>
            </a:r>
            <a:endParaRPr sz="1400">
              <a:solidFill>
                <a:srgbClr val="000000"/>
              </a:solidFill>
            </a:endParaRPr>
          </a:p>
          <a:p>
            <a:pPr rtl="0">
              <a:spcBef>
                <a:spcPts val="0"/>
              </a:spcBef>
              <a:buNone/>
            </a:pPr>
            <a:r>
              <a:rPr b="1" sz="1400" lang="en">
                <a:solidFill>
                  <a:srgbClr val="000000"/>
                </a:solidFill>
              </a:rPr>
              <a:t>Detail disclosure button</a:t>
            </a:r>
            <a:r>
              <a:rPr sz="1400" lang="en">
                <a:solidFill>
                  <a:srgbClr val="000000"/>
                </a:solidFill>
              </a:rPr>
              <a:t>—</a:t>
            </a:r>
            <a:r>
              <a:rPr u="sng" sz="1400" lang="en">
                <a:solidFill>
                  <a:schemeClr val="hlink"/>
                </a:solidFill>
                <a:hlinkClick r:id="rId4"/>
              </a:rPr>
              <a:t>UITableViewCellAccessoryDetailDisclosureButton</a:t>
            </a:r>
            <a:r>
              <a:rPr sz="1400" lang="en">
                <a:solidFill>
                  <a:srgbClr val="000000"/>
                </a:solidFill>
              </a:rPr>
              <a:t>. You use the detail disclosure button when selecting a cell results in a detail view of that item (which may or may not be a table view).</a:t>
            </a:r>
          </a:p>
          <a:p>
            <a:pPr rtl="0">
              <a:spcBef>
                <a:spcPts val="0"/>
              </a:spcBef>
              <a:buNone/>
            </a:pPr>
            <a:r>
              <a:t/>
            </a:r>
            <a:endParaRPr sz="1400">
              <a:solidFill>
                <a:srgbClr val="000000"/>
              </a:solidFill>
            </a:endParaRPr>
          </a:p>
          <a:p>
            <a:pPr rtl="0">
              <a:spcBef>
                <a:spcPts val="0"/>
              </a:spcBef>
              <a:buNone/>
            </a:pPr>
            <a:r>
              <a:rPr b="1" sz="1400" lang="en">
                <a:solidFill>
                  <a:srgbClr val="000000"/>
                </a:solidFill>
              </a:rPr>
              <a:t>Checkmark</a:t>
            </a:r>
            <a:r>
              <a:rPr sz="1400" lang="en">
                <a:solidFill>
                  <a:srgbClr val="000000"/>
                </a:solidFill>
              </a:rPr>
              <a:t>—</a:t>
            </a:r>
            <a:r>
              <a:rPr u="sng" sz="1400" lang="en">
                <a:solidFill>
                  <a:schemeClr val="hlink"/>
                </a:solidFill>
                <a:hlinkClick r:id="rId5"/>
              </a:rPr>
              <a:t>UITableViewCellAccessoryCheckmark</a:t>
            </a:r>
            <a:r>
              <a:rPr sz="1400" lang="en">
                <a:solidFill>
                  <a:srgbClr val="000000"/>
                </a:solidFill>
              </a:rPr>
              <a:t>. You use a checkmark when a touch on a row results in the selection of that item. This kind of table view is known as a selection list, and it is analogous to a pop-up list. Selection lists can limit selections to one row, or they can allow multiple rows with checkmarks.</a:t>
            </a:r>
          </a:p>
          <a:p>
            <a:pPr>
              <a:spcBef>
                <a:spcPts val="0"/>
              </a:spcBef>
              <a:buNone/>
            </a:pPr>
            <a:r>
              <a:t/>
            </a:r>
            <a:endParaRPr sz="1400"/>
          </a:p>
        </p:txBody>
      </p:sp>
      <p:pic>
        <p:nvPicPr>
          <p:cNvPr id="90" name="Shape 90"/>
          <p:cNvPicPr preferRelativeResize="0"/>
          <p:nvPr/>
        </p:nvPicPr>
        <p:blipFill>
          <a:blip r:embed="rId6">
            <a:alphaModFix/>
          </a:blip>
          <a:stretch>
            <a:fillRect/>
          </a:stretch>
        </p:blipFill>
        <p:spPr>
          <a:xfrm>
            <a:off y="1529325" x="575275"/>
            <a:ext cy="635000" cx="635000"/>
          </a:xfrm>
          <a:prstGeom prst="rect">
            <a:avLst/>
          </a:prstGeom>
          <a:noFill/>
          <a:ln>
            <a:noFill/>
          </a:ln>
        </p:spPr>
      </p:pic>
      <p:pic>
        <p:nvPicPr>
          <p:cNvPr id="91" name="Shape 91"/>
          <p:cNvPicPr preferRelativeResize="0"/>
          <p:nvPr/>
        </p:nvPicPr>
        <p:blipFill>
          <a:blip r:embed="rId7">
            <a:alphaModFix/>
          </a:blip>
          <a:stretch>
            <a:fillRect/>
          </a:stretch>
        </p:blipFill>
        <p:spPr>
          <a:xfrm>
            <a:off y="2422100" x="540750"/>
            <a:ext cy="635000" cx="635000"/>
          </a:xfrm>
          <a:prstGeom prst="rect">
            <a:avLst/>
          </a:prstGeom>
          <a:noFill/>
          <a:ln>
            <a:noFill/>
          </a:ln>
        </p:spPr>
      </p:pic>
      <p:pic>
        <p:nvPicPr>
          <p:cNvPr id="92" name="Shape 92"/>
          <p:cNvPicPr preferRelativeResize="0"/>
          <p:nvPr/>
        </p:nvPicPr>
        <p:blipFill>
          <a:blip r:embed="rId8">
            <a:alphaModFix/>
          </a:blip>
          <a:stretch>
            <a:fillRect/>
          </a:stretch>
        </p:blipFill>
        <p:spPr>
          <a:xfrm>
            <a:off y="3314875" x="540750"/>
            <a:ext cy="635000" cx="63500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y="0" x="0"/>
          <a:ext cy="0" cx="0"/>
          <a:chOff y="0" x="0"/>
          <a:chExt cy="0" cx="0"/>
        </a:xfrm>
      </p:grpSpPr>
      <p:sp>
        <p:nvSpPr>
          <p:cNvPr id="97" name="Shape 97"/>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UITableViewDelegate</a:t>
            </a:r>
          </a:p>
        </p:txBody>
      </p:sp>
      <p:sp>
        <p:nvSpPr>
          <p:cNvPr id="98" name="Shape 98"/>
          <p:cNvSpPr txBox="1"/>
          <p:nvPr>
            <p:ph idx="1" type="body"/>
          </p:nvPr>
        </p:nvSpPr>
        <p:spPr>
          <a:xfrm>
            <a:off y="1192350" x="410425"/>
            <a:ext cy="3725699" cx="4724400"/>
          </a:xfrm>
          <a:prstGeom prst="rect">
            <a:avLst/>
          </a:prstGeom>
        </p:spPr>
        <p:txBody>
          <a:bodyPr bIns="91425" rIns="91425" lIns="91425" tIns="91425" anchor="t" anchorCtr="0">
            <a:normAutofit/>
          </a:bodyPr>
          <a:lstStyle/>
          <a:p>
            <a:pPr rtl="0" lvl="0">
              <a:spcBef>
                <a:spcPts val="0"/>
              </a:spcBef>
              <a:buNone/>
            </a:pPr>
            <a:r>
              <a:rPr sz="1400" lang="en"/>
              <a:t>A UITableView object must have an object that acts as a data source and an object that acts as a delegate; </a:t>
            </a:r>
          </a:p>
          <a:p>
            <a:pPr rtl="0" lvl="0">
              <a:spcBef>
                <a:spcPts val="0"/>
              </a:spcBef>
              <a:buNone/>
            </a:pPr>
            <a:r>
              <a:rPr sz="1400" lang="en"/>
              <a:t>The data source must adopt the UITableViewDataSource protocol and the delegate must adopt the UITableViewDelegate protocol. </a:t>
            </a:r>
          </a:p>
          <a:p>
            <a:pPr rtl="0" lvl="0">
              <a:spcBef>
                <a:spcPts val="0"/>
              </a:spcBef>
              <a:buNone/>
            </a:pPr>
            <a:r>
              <a:rPr sz="1400" lang="en"/>
              <a:t>The data source provides information that UITableView needs to construct tables and manages the data model when rows of a table are inserted, deleted, or reordered.</a:t>
            </a:r>
          </a:p>
          <a:p>
            <a:pPr rtl="0" lvl="0">
              <a:spcBef>
                <a:spcPts val="0"/>
              </a:spcBef>
              <a:buClr>
                <a:schemeClr val="dk1"/>
              </a:buClr>
              <a:buSzPct val="78571"/>
              <a:buFont typeface="Arial"/>
              <a:buNone/>
            </a:pPr>
            <a:r>
              <a:rPr sz="1400" lang="en"/>
              <a:t>The delegate manages table row configuration and selection, row reordering, highlighting, accessory views, and editing operations.</a:t>
            </a:r>
          </a:p>
          <a:p>
            <a:pPr rtl="0">
              <a:spcBef>
                <a:spcPts val="0"/>
              </a:spcBef>
              <a:buNone/>
            </a:pPr>
            <a:r>
              <a:t/>
            </a:r>
            <a:endParaRPr sz="1400"/>
          </a:p>
          <a:p>
            <a:pPr>
              <a:spcBef>
                <a:spcPts val="0"/>
              </a:spcBef>
              <a:buNone/>
            </a:pPr>
            <a:r>
              <a:t/>
            </a:r>
            <a:endParaRPr sz="1400"/>
          </a:p>
        </p:txBody>
      </p:sp>
      <p:pic>
        <p:nvPicPr>
          <p:cNvPr id="99" name="Shape 99"/>
          <p:cNvPicPr preferRelativeResize="0"/>
          <p:nvPr/>
        </p:nvPicPr>
        <p:blipFill>
          <a:blip r:embed="rId3">
            <a:alphaModFix/>
          </a:blip>
          <a:stretch>
            <a:fillRect/>
          </a:stretch>
        </p:blipFill>
        <p:spPr>
          <a:xfrm>
            <a:off y="975750" x="5342000"/>
            <a:ext cy="4025900" cx="376267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y="0" x="0"/>
          <a:ext cy="0" cx="0"/>
          <a:chOff y="0" x="0"/>
          <a:chExt cy="0" cx="0"/>
        </a:xfrm>
      </p:grpSpPr>
      <p:sp>
        <p:nvSpPr>
          <p:cNvPr id="104" name="Shape 104"/>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sz="3000" lang="en"/>
              <a:t>MyKitchenExperiments</a:t>
            </a:r>
            <a:r>
              <a:rPr lang="en"/>
              <a:t> Project</a:t>
            </a:r>
          </a:p>
        </p:txBody>
      </p:sp>
      <p:sp>
        <p:nvSpPr>
          <p:cNvPr id="105" name="Shape 105"/>
          <p:cNvSpPr txBox="1"/>
          <p:nvPr>
            <p:ph idx="1" type="body"/>
          </p:nvPr>
        </p:nvSpPr>
        <p:spPr>
          <a:xfrm>
            <a:off y="1200150" x="457200"/>
            <a:ext cy="3725699" cx="8229600"/>
          </a:xfrm>
          <a:prstGeom prst="rect">
            <a:avLst/>
          </a:prstGeom>
        </p:spPr>
        <p:txBody>
          <a:bodyPr bIns="91425" rIns="91425" lIns="91425" tIns="91425" anchor="t" anchorCtr="0">
            <a:normAutofit/>
          </a:bodyPr>
          <a:lstStyle/>
          <a:p>
            <a:pPr rtl="0">
              <a:spcBef>
                <a:spcPts val="0"/>
              </a:spcBef>
              <a:buNone/>
            </a:pPr>
            <a:r>
              <a:rPr sz="2400" lang="en"/>
              <a:t>1. List your favorites recipes with image.</a:t>
            </a:r>
          </a:p>
          <a:p>
            <a:pPr rtl="0">
              <a:spcBef>
                <a:spcPts val="0"/>
              </a:spcBef>
              <a:buNone/>
            </a:pPr>
            <a:r>
              <a:rPr sz="2400" lang="en"/>
              <a:t>2. After clicking on recipe, it will open a new page in the navigation controller and show the details of recipe including pictures, ingredients, procedure, cooking time etc. </a:t>
            </a:r>
          </a:p>
          <a:p>
            <a:pPr>
              <a:spcBef>
                <a:spcPts val="0"/>
              </a:spcBef>
              <a:buNone/>
            </a:pPr>
            <a:r>
              <a:rPr sz="2400" lang="en"/>
              <a:t>3. It will also show a url from yummly. Once you click on it, it will open a webview.</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y="0" x="0"/>
          <a:ext cy="0" cx="0"/>
          <a:chOff y="0" x="0"/>
          <a:chExt cy="0" cx="0"/>
        </a:xfrm>
      </p:grpSpPr>
      <p:sp>
        <p:nvSpPr>
          <p:cNvPr id="110" name="Shape 110"/>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Project View Hierarchy</a:t>
            </a:r>
          </a:p>
        </p:txBody>
      </p:sp>
      <p:pic>
        <p:nvPicPr>
          <p:cNvPr id="111" name="Shape 111"/>
          <p:cNvPicPr preferRelativeResize="0"/>
          <p:nvPr/>
        </p:nvPicPr>
        <p:blipFill>
          <a:blip r:embed="rId3">
            <a:alphaModFix/>
          </a:blip>
          <a:stretch>
            <a:fillRect/>
          </a:stretch>
        </p:blipFill>
        <p:spPr>
          <a:xfrm>
            <a:off y="1200150" x="457200"/>
            <a:ext cy="3725700" cx="2353065"/>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y="0" x="0"/>
          <a:ext cy="0" cx="0"/>
          <a:chOff y="0" x="0"/>
          <a:chExt cy="0" cx="0"/>
        </a:xfrm>
      </p:grpSpPr>
      <p:sp>
        <p:nvSpPr>
          <p:cNvPr id="116" name="Shape 116"/>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Create Project</a:t>
            </a:r>
          </a:p>
        </p:txBody>
      </p:sp>
      <p:sp>
        <p:nvSpPr>
          <p:cNvPr id="117" name="Shape 117"/>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pic>
        <p:nvPicPr>
          <p:cNvPr id="118" name="Shape 118"/>
          <p:cNvPicPr preferRelativeResize="0"/>
          <p:nvPr/>
        </p:nvPicPr>
        <p:blipFill>
          <a:blip r:embed="rId3">
            <a:alphaModFix/>
          </a:blip>
          <a:stretch>
            <a:fillRect/>
          </a:stretch>
        </p:blipFill>
        <p:spPr>
          <a:xfrm>
            <a:off y="1200149" x="457199"/>
            <a:ext cy="3878397" cx="6059972"/>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y="0" x="0"/>
          <a:ext cy="0" cx="0"/>
          <a:chOff y="0" x="0"/>
          <a:chExt cy="0" cx="0"/>
        </a:xfrm>
      </p:grpSpPr>
      <p:sp>
        <p:nvSpPr>
          <p:cNvPr id="123" name="Shape 123"/>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Add Tableview</a:t>
            </a:r>
          </a:p>
        </p:txBody>
      </p:sp>
      <p:pic>
        <p:nvPicPr>
          <p:cNvPr id="124" name="Shape 124"/>
          <p:cNvPicPr preferRelativeResize="0"/>
          <p:nvPr/>
        </p:nvPicPr>
        <p:blipFill>
          <a:blip r:embed="rId3">
            <a:alphaModFix/>
          </a:blip>
          <a:stretch>
            <a:fillRect/>
          </a:stretch>
        </p:blipFill>
        <p:spPr>
          <a:xfrm>
            <a:off y="1145000" x="457189"/>
            <a:ext cy="4072298" cx="6362974"/>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y="0" x="0"/>
          <a:ext cy="0" cx="0"/>
          <a:chOff y="0" x="0"/>
          <a:chExt cy="0" cx="0"/>
        </a:xfrm>
      </p:grpSpPr>
      <p:sp>
        <p:nvSpPr>
          <p:cNvPr id="129" name="Shape 129"/>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Add Tableview in the Navigation Controller</a:t>
            </a:r>
          </a:p>
        </p:txBody>
      </p:sp>
      <p:pic>
        <p:nvPicPr>
          <p:cNvPr id="130" name="Shape 130"/>
          <p:cNvPicPr preferRelativeResize="0"/>
          <p:nvPr/>
        </p:nvPicPr>
        <p:blipFill rotWithShape="1">
          <a:blip r:embed="rId3">
            <a:alphaModFix/>
          </a:blip>
          <a:srcRect t="21042" b="0" r="28031" l="0"/>
          <a:stretch/>
        </p:blipFill>
        <p:spPr>
          <a:xfrm>
            <a:off y="1200150" x="457200"/>
            <a:ext cy="3833598" cx="5459502"/>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y="0" x="0"/>
          <a:ext cy="0" cx="0"/>
          <a:chOff y="0" x="0"/>
          <a:chExt cy="0" cx="0"/>
        </a:xfrm>
      </p:grpSpPr>
      <p:sp>
        <p:nvSpPr>
          <p:cNvPr id="135" name="Shape 135"/>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Tableview Properties</a:t>
            </a:r>
          </a:p>
        </p:txBody>
      </p:sp>
      <p:sp>
        <p:nvSpPr>
          <p:cNvPr id="136" name="Shape 136"/>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pic>
        <p:nvPicPr>
          <p:cNvPr id="137" name="Shape 137"/>
          <p:cNvPicPr preferRelativeResize="0"/>
          <p:nvPr/>
        </p:nvPicPr>
        <p:blipFill>
          <a:blip r:embed="rId3">
            <a:alphaModFix/>
          </a:blip>
          <a:stretch>
            <a:fillRect/>
          </a:stretch>
        </p:blipFill>
        <p:spPr>
          <a:xfrm>
            <a:off y="1239250" x="457197"/>
            <a:ext cy="3647499" cx="5699202"/>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y="0" x="0"/>
          <a:ext cy="0" cx="0"/>
          <a:chOff y="0" x="0"/>
          <a:chExt cy="0" cx="0"/>
        </a:xfrm>
      </p:grpSpPr>
      <p:sp>
        <p:nvSpPr>
          <p:cNvPr id="142" name="Shape 142"/>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UItableview connections</a:t>
            </a:r>
          </a:p>
        </p:txBody>
      </p:sp>
      <p:sp>
        <p:nvSpPr>
          <p:cNvPr id="143" name="Shape 143"/>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pic>
        <p:nvPicPr>
          <p:cNvPr id="144" name="Shape 144"/>
          <p:cNvPicPr preferRelativeResize="0"/>
          <p:nvPr/>
        </p:nvPicPr>
        <p:blipFill>
          <a:blip r:embed="rId3">
            <a:alphaModFix/>
          </a:blip>
          <a:stretch>
            <a:fillRect/>
          </a:stretch>
        </p:blipFill>
        <p:spPr>
          <a:xfrm>
            <a:off y="1268875" x="457196"/>
            <a:ext cy="3440623" cx="5375973"/>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y="0" x="0"/>
          <a:ext cy="0" cx="0"/>
          <a:chOff y="0" x="0"/>
          <a:chExt cy="0" cx="0"/>
        </a:xfrm>
      </p:grpSpPr>
      <p:sp>
        <p:nvSpPr>
          <p:cNvPr id="149" name="Shape 149"/>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Add UITableViewCell</a:t>
            </a:r>
          </a:p>
        </p:txBody>
      </p:sp>
      <p:sp>
        <p:nvSpPr>
          <p:cNvPr id="150" name="Shape 150"/>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pic>
        <p:nvPicPr>
          <p:cNvPr id="151" name="Shape 151"/>
          <p:cNvPicPr preferRelativeResize="0"/>
          <p:nvPr/>
        </p:nvPicPr>
        <p:blipFill>
          <a:blip r:embed="rId3">
            <a:alphaModFix/>
          </a:blip>
          <a:stretch>
            <a:fillRect/>
          </a:stretch>
        </p:blipFill>
        <p:spPr>
          <a:xfrm>
            <a:off y="1200150" x="457210"/>
            <a:ext cy="3725698" cx="5821389"/>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y="0" x="0"/>
          <a:ext cy="0" cx="0"/>
          <a:chOff y="0" x="0"/>
          <a:chExt cy="0" cx="0"/>
        </a:xfrm>
      </p:grpSpPr>
      <p:sp>
        <p:nvSpPr>
          <p:cNvPr id="30" name="Shape 30"/>
          <p:cNvSpPr txBox="1"/>
          <p:nvPr>
            <p:ph type="title"/>
          </p:nvPr>
        </p:nvSpPr>
        <p:spPr>
          <a:xfrm>
            <a:off y="205978" x="457200"/>
            <a:ext cy="857400" cx="8229600"/>
          </a:xfrm>
          <a:prstGeom prst="rect">
            <a:avLst/>
          </a:prstGeom>
        </p:spPr>
        <p:txBody>
          <a:bodyPr bIns="91425" rIns="91425" lIns="91425" tIns="91425" anchor="b" anchorCtr="0">
            <a:normAutofit/>
          </a:bodyPr>
          <a:lstStyle/>
          <a:p>
            <a:pPr lvl="0">
              <a:spcBef>
                <a:spcPts val="0"/>
              </a:spcBef>
              <a:buNone/>
            </a:pPr>
            <a:r>
              <a:rPr lang="en"/>
              <a:t>Goals for today</a:t>
            </a:r>
          </a:p>
        </p:txBody>
      </p:sp>
      <p:sp>
        <p:nvSpPr>
          <p:cNvPr id="31" name="Shape 31"/>
          <p:cNvSpPr txBox="1"/>
          <p:nvPr>
            <p:ph idx="1" type="body"/>
          </p:nvPr>
        </p:nvSpPr>
        <p:spPr>
          <a:xfrm>
            <a:off y="1200150" x="457200"/>
            <a:ext cy="3725699" cx="8229600"/>
          </a:xfrm>
          <a:prstGeom prst="rect">
            <a:avLst/>
          </a:prstGeom>
        </p:spPr>
        <p:txBody>
          <a:bodyPr bIns="91425" rIns="91425" lIns="91425" tIns="91425" anchor="t" anchorCtr="0">
            <a:normAutofit/>
          </a:bodyPr>
          <a:lstStyle/>
          <a:p>
            <a:pPr rtl="0" lvl="0" indent="-419100" marL="457200">
              <a:spcBef>
                <a:spcPts val="0"/>
              </a:spcBef>
              <a:buClr>
                <a:schemeClr val="dk1"/>
              </a:buClr>
              <a:buSzPct val="100000"/>
              <a:buFont typeface="Arial"/>
              <a:buAutoNum type="arabicPeriod"/>
            </a:pPr>
            <a:r>
              <a:rPr lang="en"/>
              <a:t>TableView, Delegates, MVC</a:t>
            </a:r>
          </a:p>
          <a:p>
            <a:pPr rtl="0" lvl="0" indent="-419100" marL="457200">
              <a:spcBef>
                <a:spcPts val="0"/>
              </a:spcBef>
              <a:buClr>
                <a:schemeClr val="dk1"/>
              </a:buClr>
              <a:buSzPct val="100000"/>
              <a:buFont typeface="Arial"/>
              <a:buAutoNum type="arabicPeriod"/>
            </a:pPr>
            <a:r>
              <a:rPr sz="3000" lang="en"/>
              <a:t>Demo: MyKitchenExperiments app</a:t>
            </a:r>
          </a:p>
          <a:p>
            <a:pPr>
              <a:spcBef>
                <a:spcPts val="0"/>
              </a:spcBef>
              <a:buNone/>
            </a:pPr>
            <a:r>
              <a:t/>
            </a:r>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y="0" x="0"/>
          <a:ext cy="0" cx="0"/>
          <a:chOff y="0" x="0"/>
          <a:chExt cy="0" cx="0"/>
        </a:xfrm>
      </p:grpSpPr>
      <p:sp>
        <p:nvSpPr>
          <p:cNvPr id="156" name="Shape 156"/>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Add TableViewCell Class name</a:t>
            </a:r>
          </a:p>
        </p:txBody>
      </p:sp>
      <p:sp>
        <p:nvSpPr>
          <p:cNvPr id="157" name="Shape 157"/>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pic>
        <p:nvPicPr>
          <p:cNvPr id="158" name="Shape 158"/>
          <p:cNvPicPr preferRelativeResize="0"/>
          <p:nvPr/>
        </p:nvPicPr>
        <p:blipFill>
          <a:blip r:embed="rId3">
            <a:alphaModFix/>
          </a:blip>
          <a:stretch>
            <a:fillRect/>
          </a:stretch>
        </p:blipFill>
        <p:spPr>
          <a:xfrm>
            <a:off y="1200150" x="457198"/>
            <a:ext cy="4116423" cx="6431903"/>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y="0" x="0"/>
          <a:ext cy="0" cx="0"/>
          <a:chOff y="0" x="0"/>
          <a:chExt cy="0" cx="0"/>
        </a:xfrm>
      </p:grpSpPr>
      <p:sp>
        <p:nvSpPr>
          <p:cNvPr id="163" name="Shape 163"/>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Add Imageview to tableviewcell</a:t>
            </a:r>
          </a:p>
        </p:txBody>
      </p:sp>
      <p:sp>
        <p:nvSpPr>
          <p:cNvPr id="164" name="Shape 164"/>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pic>
        <p:nvPicPr>
          <p:cNvPr id="165" name="Shape 165"/>
          <p:cNvPicPr preferRelativeResize="0"/>
          <p:nvPr/>
        </p:nvPicPr>
        <p:blipFill>
          <a:blip r:embed="rId3">
            <a:alphaModFix/>
          </a:blip>
          <a:stretch>
            <a:fillRect/>
          </a:stretch>
        </p:blipFill>
        <p:spPr>
          <a:xfrm>
            <a:off y="1200150" x="457197"/>
            <a:ext cy="3595647" cx="561819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y="0" x="0"/>
          <a:ext cy="0" cx="0"/>
          <a:chOff y="0" x="0"/>
          <a:chExt cy="0" cx="0"/>
        </a:xfrm>
      </p:grpSpPr>
      <p:sp>
        <p:nvSpPr>
          <p:cNvPr id="170" name="Shape 170"/>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Add connections </a:t>
            </a:r>
          </a:p>
        </p:txBody>
      </p:sp>
      <p:sp>
        <p:nvSpPr>
          <p:cNvPr id="171" name="Shape 171"/>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pic>
        <p:nvPicPr>
          <p:cNvPr id="172" name="Shape 172"/>
          <p:cNvPicPr preferRelativeResize="0"/>
          <p:nvPr/>
        </p:nvPicPr>
        <p:blipFill>
          <a:blip r:embed="rId3">
            <a:alphaModFix/>
          </a:blip>
          <a:stretch>
            <a:fillRect/>
          </a:stretch>
        </p:blipFill>
        <p:spPr>
          <a:xfrm>
            <a:off y="1200150" x="457197"/>
            <a:ext cy="3725698" cx="582138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y="0" x="0"/>
          <a:ext cy="0" cx="0"/>
          <a:chOff y="0" x="0"/>
          <a:chExt cy="0" cx="0"/>
        </a:xfrm>
      </p:grpSpPr>
      <p:sp>
        <p:nvSpPr>
          <p:cNvPr id="177" name="Shape 177"/>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Add UIViewController and WebView</a:t>
            </a:r>
          </a:p>
        </p:txBody>
      </p:sp>
      <p:sp>
        <p:nvSpPr>
          <p:cNvPr id="178" name="Shape 178"/>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pic>
        <p:nvPicPr>
          <p:cNvPr id="179" name="Shape 179"/>
          <p:cNvPicPr preferRelativeResize="0"/>
          <p:nvPr/>
        </p:nvPicPr>
        <p:blipFill>
          <a:blip r:embed="rId3">
            <a:alphaModFix/>
          </a:blip>
          <a:stretch>
            <a:fillRect/>
          </a:stretch>
        </p:blipFill>
        <p:spPr>
          <a:xfrm>
            <a:off y="1200149" x="457200"/>
            <a:ext cy="3725698" cx="5853850"/>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y="0" x="0"/>
          <a:ext cy="0" cx="0"/>
          <a:chOff y="0" x="0"/>
          <a:chExt cy="0" cx="0"/>
        </a:xfrm>
      </p:grpSpPr>
      <p:sp>
        <p:nvSpPr>
          <p:cNvPr id="184" name="Shape 184"/>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Connect UIWebView</a:t>
            </a:r>
          </a:p>
        </p:txBody>
      </p:sp>
      <p:sp>
        <p:nvSpPr>
          <p:cNvPr id="185" name="Shape 185"/>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pic>
        <p:nvPicPr>
          <p:cNvPr id="186" name="Shape 186"/>
          <p:cNvPicPr preferRelativeResize="0"/>
          <p:nvPr/>
        </p:nvPicPr>
        <p:blipFill>
          <a:blip r:embed="rId3">
            <a:alphaModFix/>
          </a:blip>
          <a:stretch>
            <a:fillRect/>
          </a:stretch>
        </p:blipFill>
        <p:spPr>
          <a:xfrm>
            <a:off y="1200150" x="457199"/>
            <a:ext cy="3913626" cx="6149098"/>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y="0" x="0"/>
          <a:ext cy="0" cx="0"/>
          <a:chOff y="0" x="0"/>
          <a:chExt cy="0" cx="0"/>
        </a:xfrm>
      </p:grpSpPr>
      <p:sp>
        <p:nvSpPr>
          <p:cNvPr id="191" name="Shape 191"/>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Segway for web view</a:t>
            </a:r>
          </a:p>
        </p:txBody>
      </p:sp>
      <p:sp>
        <p:nvSpPr>
          <p:cNvPr id="192" name="Shape 192"/>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pic>
        <p:nvPicPr>
          <p:cNvPr id="193" name="Shape 193"/>
          <p:cNvPicPr preferRelativeResize="0"/>
          <p:nvPr/>
        </p:nvPicPr>
        <p:blipFill>
          <a:blip r:embed="rId3">
            <a:alphaModFix/>
          </a:blip>
          <a:stretch>
            <a:fillRect/>
          </a:stretch>
        </p:blipFill>
        <p:spPr>
          <a:xfrm>
            <a:off y="1200150" x="457200"/>
            <a:ext cy="4018950" cx="6314599"/>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y="0" x="0"/>
          <a:ext cy="0" cx="0"/>
          <a:chOff y="0" x="0"/>
          <a:chExt cy="0" cx="0"/>
        </a:xfrm>
      </p:grpSpPr>
      <p:sp>
        <p:nvSpPr>
          <p:cNvPr id="198" name="Shape 198"/>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Questions</a:t>
            </a:r>
          </a:p>
        </p:txBody>
      </p:sp>
      <p:sp>
        <p:nvSpPr>
          <p:cNvPr id="199" name="Shape 199"/>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y="0" x="0"/>
          <a:ext cy="0" cx="0"/>
          <a:chOff y="0" x="0"/>
          <a:chExt cy="0" cx="0"/>
        </a:xfrm>
      </p:grpSpPr>
      <p:sp>
        <p:nvSpPr>
          <p:cNvPr id="204" name="Shape 204"/>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Feedback</a:t>
            </a:r>
          </a:p>
        </p:txBody>
      </p:sp>
      <p:sp>
        <p:nvSpPr>
          <p:cNvPr id="205" name="Shape 205"/>
          <p:cNvSpPr txBox="1"/>
          <p:nvPr>
            <p:ph idx="1" type="body"/>
          </p:nvPr>
        </p:nvSpPr>
        <p:spPr>
          <a:xfrm>
            <a:off y="1200150" x="457200"/>
            <a:ext cy="3725699" cx="8229600"/>
          </a:xfrm>
          <a:prstGeom prst="rect">
            <a:avLst/>
          </a:prstGeom>
        </p:spPr>
        <p:txBody>
          <a:bodyPr bIns="91425" rIns="91425" lIns="91425" tIns="91425" anchor="t" anchorCtr="0">
            <a:normAutofit/>
          </a:bodyPr>
          <a:lstStyle/>
          <a:p>
            <a:pPr>
              <a:spcBef>
                <a:spcPts val="0"/>
              </a:spcBef>
              <a:buNone/>
            </a:pPr>
            <a:r>
              <a:t/>
            </a:r>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 name="Shape 35"/>
        <p:cNvGrpSpPr/>
        <p:nvPr/>
      </p:nvGrpSpPr>
      <p:grpSpPr>
        <a:xfrm>
          <a:off y="0" x="0"/>
          <a:ext cy="0" cx="0"/>
          <a:chOff y="0" x="0"/>
          <a:chExt cy="0" cx="0"/>
        </a:xfrm>
      </p:grpSpPr>
      <p:sp>
        <p:nvSpPr>
          <p:cNvPr id="36" name="Shape 36"/>
          <p:cNvSpPr txBox="1"/>
          <p:nvPr>
            <p:ph type="title"/>
          </p:nvPr>
        </p:nvSpPr>
        <p:spPr>
          <a:xfrm>
            <a:off y="205978" x="457200"/>
            <a:ext cy="857400" cx="8229600"/>
          </a:xfrm>
          <a:prstGeom prst="rect">
            <a:avLst/>
          </a:prstGeom>
        </p:spPr>
        <p:txBody>
          <a:bodyPr bIns="91425" rIns="91425" lIns="91425" tIns="91425" anchor="b" anchorCtr="0">
            <a:normAutofit/>
          </a:bodyPr>
          <a:lstStyle/>
          <a:p>
            <a:pPr lvl="0">
              <a:spcBef>
                <a:spcPts val="0"/>
              </a:spcBef>
              <a:buNone/>
            </a:pPr>
            <a:r>
              <a:rPr lang="en"/>
              <a:t>Lets refresh our memory!</a:t>
            </a:r>
          </a:p>
        </p:txBody>
      </p:sp>
      <p:sp>
        <p:nvSpPr>
          <p:cNvPr id="37" name="Shape 37"/>
          <p:cNvSpPr txBox="1"/>
          <p:nvPr>
            <p:ph idx="1" type="body"/>
          </p:nvPr>
        </p:nvSpPr>
        <p:spPr>
          <a:xfrm>
            <a:off y="1200150" x="457200"/>
            <a:ext cy="3725699" cx="8229600"/>
          </a:xfrm>
          <a:prstGeom prst="rect">
            <a:avLst/>
          </a:prstGeom>
        </p:spPr>
        <p:txBody>
          <a:bodyPr bIns="91425" rIns="91425" lIns="91425" tIns="91425" anchor="t" anchorCtr="0">
            <a:normAutofit/>
          </a:bodyPr>
          <a:lstStyle/>
          <a:p>
            <a:pPr rtl="0">
              <a:spcBef>
                <a:spcPts val="0"/>
              </a:spcBef>
              <a:buNone/>
            </a:pPr>
            <a:r>
              <a:rPr lang="en"/>
              <a:t>Objective-C Basics</a:t>
            </a:r>
          </a:p>
          <a:p>
            <a:pPr rtl="0">
              <a:spcBef>
                <a:spcPts val="0"/>
              </a:spcBef>
              <a:buNone/>
            </a:pPr>
            <a:r>
              <a:rPr lang="en"/>
              <a:t>Memory Management </a:t>
            </a:r>
          </a:p>
          <a:p>
            <a:pPr rtl="0">
              <a:spcBef>
                <a:spcPts val="0"/>
              </a:spcBef>
              <a:buNone/>
            </a:pPr>
            <a:r>
              <a:rPr lang="en"/>
              <a:t>UITabBar</a:t>
            </a:r>
          </a:p>
          <a:p>
            <a:pPr rtl="0" lvl="0">
              <a:spcBef>
                <a:spcPts val="0"/>
              </a:spcBef>
              <a:buClr>
                <a:schemeClr val="dk1"/>
              </a:buClr>
              <a:buSzPct val="36666"/>
              <a:buFont typeface="Arial"/>
              <a:buNone/>
            </a:pPr>
            <a:r>
              <a:rPr lang="en"/>
              <a:t>UINavigation</a:t>
            </a:r>
          </a:p>
          <a:p>
            <a:pPr>
              <a:spcBef>
                <a:spcPts val="0"/>
              </a:spcBef>
              <a:buNone/>
            </a:pPr>
            <a:r>
              <a:rPr lang="en"/>
              <a:t>Gestures</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 name="Shape 41"/>
        <p:cNvGrpSpPr/>
        <p:nvPr/>
      </p:nvGrpSpPr>
      <p:grpSpPr>
        <a:xfrm>
          <a:off y="0" x="0"/>
          <a:ext cy="0" cx="0"/>
          <a:chOff y="0" x="0"/>
          <a:chExt cy="0" cx="0"/>
        </a:xfrm>
      </p:grpSpPr>
      <p:sp>
        <p:nvSpPr>
          <p:cNvPr id="42" name="Shape 42"/>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Model View Controller</a:t>
            </a:r>
          </a:p>
        </p:txBody>
      </p:sp>
      <p:sp>
        <p:nvSpPr>
          <p:cNvPr id="43" name="Shape 43"/>
          <p:cNvSpPr txBox="1"/>
          <p:nvPr>
            <p:ph idx="1" type="body"/>
          </p:nvPr>
        </p:nvSpPr>
        <p:spPr>
          <a:xfrm>
            <a:off y="1200150" x="4065200"/>
            <a:ext cy="3725699" cx="5126399"/>
          </a:xfrm>
          <a:prstGeom prst="rect">
            <a:avLst/>
          </a:prstGeom>
        </p:spPr>
        <p:txBody>
          <a:bodyPr bIns="91425" rIns="91425" lIns="91425" tIns="91425" anchor="t" anchorCtr="0">
            <a:normAutofit/>
          </a:bodyPr>
          <a:lstStyle/>
          <a:p>
            <a:pPr rtl="0" lvl="0">
              <a:spcBef>
                <a:spcPts val="0"/>
              </a:spcBef>
              <a:buClr>
                <a:schemeClr val="dk1"/>
              </a:buClr>
              <a:buSzPct val="100000"/>
              <a:buFont typeface="Arial"/>
              <a:buNone/>
            </a:pPr>
            <a:r>
              <a:rPr sz="1100" lang="en"/>
              <a:t>Model View Controller (MVC) is one of the building blocks of Cocoa and is undoubtedly the most-used design pattern of all. It classifies objects according to their general role in your application and encourages clean separation of code based on role.</a:t>
            </a:r>
          </a:p>
          <a:p>
            <a:pPr rtl="0" lvl="0">
              <a:lnSpc>
                <a:spcPct val="115000"/>
              </a:lnSpc>
              <a:spcBef>
                <a:spcPts val="0"/>
              </a:spcBef>
              <a:buNone/>
            </a:pPr>
            <a:r>
              <a:t/>
            </a:r>
            <a:endParaRPr sz="1100"/>
          </a:p>
          <a:p>
            <a:pPr rtl="0" lvl="0" indent="-298450" marL="457200">
              <a:lnSpc>
                <a:spcPct val="115000"/>
              </a:lnSpc>
              <a:spcBef>
                <a:spcPts val="0"/>
              </a:spcBef>
              <a:buClr>
                <a:schemeClr val="dk1"/>
              </a:buClr>
              <a:buSzPct val="100000"/>
              <a:buFont typeface="Arial"/>
              <a:buChar char="●"/>
            </a:pPr>
            <a:r>
              <a:rPr sz="1100" lang="en" i="1"/>
              <a:t>Model</a:t>
            </a:r>
            <a:r>
              <a:rPr sz="1100" lang="en"/>
              <a:t>: The object that holds your application data and defines how to manipulate it. For example, in your application the Model is your Album class.</a:t>
            </a:r>
          </a:p>
          <a:p>
            <a:pPr rtl="0" lvl="0">
              <a:lnSpc>
                <a:spcPct val="115000"/>
              </a:lnSpc>
              <a:spcBef>
                <a:spcPts val="0"/>
              </a:spcBef>
              <a:buNone/>
            </a:pPr>
            <a:r>
              <a:t/>
            </a:r>
            <a:endParaRPr sz="1100"/>
          </a:p>
          <a:p>
            <a:pPr rtl="0" lvl="0" indent="-298450" marL="457200">
              <a:lnSpc>
                <a:spcPct val="115000"/>
              </a:lnSpc>
              <a:spcBef>
                <a:spcPts val="0"/>
              </a:spcBef>
              <a:buClr>
                <a:schemeClr val="dk1"/>
              </a:buClr>
              <a:buSzPct val="100000"/>
              <a:buFont typeface="Arial"/>
              <a:buChar char="●"/>
            </a:pPr>
            <a:r>
              <a:rPr sz="1100" lang="en" i="1"/>
              <a:t>View</a:t>
            </a:r>
            <a:r>
              <a:rPr sz="1100" lang="en"/>
              <a:t>: The objects that are in charge of the visual representation of the Model and the controls the user can interact with; basically, all the UIViews and their subclasses. In your application the View is represented by your AlbumView class.</a:t>
            </a:r>
          </a:p>
          <a:p>
            <a:pPr rtl="0" lvl="0">
              <a:lnSpc>
                <a:spcPct val="115000"/>
              </a:lnSpc>
              <a:spcBef>
                <a:spcPts val="0"/>
              </a:spcBef>
              <a:buNone/>
            </a:pPr>
            <a:r>
              <a:t/>
            </a:r>
            <a:endParaRPr sz="1100"/>
          </a:p>
          <a:p>
            <a:pPr rtl="0" lvl="0" indent="-298450" marL="457200">
              <a:lnSpc>
                <a:spcPct val="115000"/>
              </a:lnSpc>
              <a:spcBef>
                <a:spcPts val="0"/>
              </a:spcBef>
              <a:buClr>
                <a:schemeClr val="dk1"/>
              </a:buClr>
              <a:buSzPct val="100000"/>
              <a:buFont typeface="Arial"/>
              <a:buChar char="●"/>
            </a:pPr>
            <a:r>
              <a:rPr sz="1100" lang="en" i="1"/>
              <a:t>Controller</a:t>
            </a:r>
            <a:r>
              <a:rPr sz="1100" lang="en"/>
              <a:t>: The controller is the mediator that coordinates all the work. It accesses the data from the model and displays it with the views, listens to events and manipulates the data as necessary. Can you guess which class is your controller? That’s right: ViewController.</a:t>
            </a:r>
          </a:p>
          <a:p>
            <a:pPr>
              <a:spcBef>
                <a:spcPts val="0"/>
              </a:spcBef>
              <a:buNone/>
            </a:pPr>
            <a:r>
              <a:t/>
            </a:r>
            <a:endParaRPr/>
          </a:p>
        </p:txBody>
      </p:sp>
      <p:pic>
        <p:nvPicPr>
          <p:cNvPr id="44" name="Shape 44"/>
          <p:cNvPicPr preferRelativeResize="0"/>
          <p:nvPr/>
        </p:nvPicPr>
        <p:blipFill>
          <a:blip r:embed="rId3">
            <a:alphaModFix/>
          </a:blip>
          <a:stretch>
            <a:fillRect/>
          </a:stretch>
        </p:blipFill>
        <p:spPr>
          <a:xfrm>
            <a:off y="9962" x="7276225"/>
            <a:ext cy="1249425" cx="1867774"/>
          </a:xfrm>
          <a:prstGeom prst="rect">
            <a:avLst/>
          </a:prstGeom>
          <a:noFill/>
          <a:ln>
            <a:noFill/>
          </a:ln>
        </p:spPr>
      </p:pic>
      <p:pic>
        <p:nvPicPr>
          <p:cNvPr id="45" name="Shape 45"/>
          <p:cNvPicPr preferRelativeResize="0"/>
          <p:nvPr/>
        </p:nvPicPr>
        <p:blipFill>
          <a:blip r:embed="rId4">
            <a:alphaModFix/>
          </a:blip>
          <a:stretch>
            <a:fillRect/>
          </a:stretch>
        </p:blipFill>
        <p:spPr>
          <a:xfrm>
            <a:off y="1259400" x="509000"/>
            <a:ext cy="3116024" cx="3444175"/>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 name="Shape 49"/>
        <p:cNvGrpSpPr/>
        <p:nvPr/>
      </p:nvGrpSpPr>
      <p:grpSpPr>
        <a:xfrm>
          <a:off y="0" x="0"/>
          <a:ext cy="0" cx="0"/>
          <a:chOff y="0" x="0"/>
          <a:chExt cy="0" cx="0"/>
        </a:xfrm>
      </p:grpSpPr>
      <p:sp>
        <p:nvSpPr>
          <p:cNvPr id="50" name="Shape 50"/>
          <p:cNvSpPr txBox="1"/>
          <p:nvPr>
            <p:ph type="title"/>
          </p:nvPr>
        </p:nvSpPr>
        <p:spPr>
          <a:xfrm>
            <a:off y="205975" x="423200"/>
            <a:ext cy="857400" cx="8263499"/>
          </a:xfrm>
          <a:prstGeom prst="rect">
            <a:avLst/>
          </a:prstGeom>
        </p:spPr>
        <p:txBody>
          <a:bodyPr bIns="91425" rIns="91425" lIns="91425" tIns="91425" anchor="b" anchorCtr="0">
            <a:normAutofit/>
          </a:bodyPr>
          <a:lstStyle/>
          <a:p>
            <a:pPr>
              <a:spcBef>
                <a:spcPts val="0"/>
              </a:spcBef>
              <a:buNone/>
            </a:pPr>
            <a:r>
              <a:rPr lang="en"/>
              <a:t>Delegate Design Pattern</a:t>
            </a:r>
          </a:p>
        </p:txBody>
      </p:sp>
      <p:sp>
        <p:nvSpPr>
          <p:cNvPr id="51" name="Shape 51"/>
          <p:cNvSpPr txBox="1"/>
          <p:nvPr>
            <p:ph idx="1" type="body"/>
          </p:nvPr>
        </p:nvSpPr>
        <p:spPr>
          <a:xfrm>
            <a:off y="980275" x="378675"/>
            <a:ext cy="3725699" cx="8556899"/>
          </a:xfrm>
          <a:prstGeom prst="rect">
            <a:avLst/>
          </a:prstGeom>
        </p:spPr>
        <p:txBody>
          <a:bodyPr bIns="91425" rIns="91425" lIns="91425" tIns="91425" anchor="t" anchorCtr="0">
            <a:normAutofit/>
          </a:bodyPr>
          <a:lstStyle/>
          <a:p>
            <a:pPr rtl="0" lvl="0">
              <a:spcBef>
                <a:spcPts val="0"/>
              </a:spcBef>
              <a:buClr>
                <a:schemeClr val="dk1"/>
              </a:buClr>
              <a:buSzPct val="78571"/>
              <a:buFont typeface="Arial"/>
              <a:buNone/>
            </a:pPr>
            <a:r>
              <a:rPr sz="1400" lang="en"/>
              <a:t>Delegation, is a mechanism in which one object acts on behalf of, or in coordination with, another object. </a:t>
            </a:r>
          </a:p>
          <a:p>
            <a:pPr rtl="0" lvl="0">
              <a:spcBef>
                <a:spcPts val="0"/>
              </a:spcBef>
              <a:buClr>
                <a:schemeClr val="dk1"/>
              </a:buClr>
              <a:buFont typeface="Arial"/>
              <a:buNone/>
            </a:pPr>
            <a:r>
              <a:t/>
            </a:r>
            <a:endParaRPr sz="1400"/>
          </a:p>
          <a:p>
            <a:pPr rtl="0" lvl="0">
              <a:spcBef>
                <a:spcPts val="0"/>
              </a:spcBef>
              <a:buClr>
                <a:schemeClr val="dk1"/>
              </a:buClr>
              <a:buSzPct val="78571"/>
              <a:buFont typeface="Arial"/>
              <a:buNone/>
            </a:pPr>
            <a:r>
              <a:rPr sz="1400" lang="en"/>
              <a:t>For example, when you use a UITableView, one of the methods you must implement is </a:t>
            </a:r>
            <a:r>
              <a:rPr b="1" sz="1400" lang="en" i="1"/>
              <a:t>tableView:numberOfRowsInSection:</a:t>
            </a:r>
            <a:r>
              <a:rPr sz="1400" lang="en"/>
              <a:t>.</a:t>
            </a:r>
          </a:p>
          <a:p>
            <a:pPr rtl="0" lvl="0">
              <a:spcBef>
                <a:spcPts val="0"/>
              </a:spcBef>
              <a:buClr>
                <a:schemeClr val="dk1"/>
              </a:buClr>
              <a:buFont typeface="Arial"/>
              <a:buNone/>
            </a:pPr>
            <a:r>
              <a:t/>
            </a:r>
            <a:endParaRPr sz="1400"/>
          </a:p>
          <a:p>
            <a:pPr rtl="0" lvl="0">
              <a:spcBef>
                <a:spcPts val="0"/>
              </a:spcBef>
              <a:buClr>
                <a:schemeClr val="dk1"/>
              </a:buClr>
              <a:buSzPct val="78571"/>
              <a:buFont typeface="Arial"/>
              <a:buNone/>
            </a:pPr>
            <a:r>
              <a:rPr sz="1400" lang="en"/>
              <a:t>The UITableView object does its job of displaying a table view. However, eventually it will need some information that it doesn’t have. Then, it turns to its delegates and sends a message asking for additional information.</a:t>
            </a:r>
          </a:p>
        </p:txBody>
      </p:sp>
      <p:pic>
        <p:nvPicPr>
          <p:cNvPr id="52" name="Shape 52"/>
          <p:cNvPicPr preferRelativeResize="0"/>
          <p:nvPr/>
        </p:nvPicPr>
        <p:blipFill rotWithShape="1">
          <a:blip r:embed="rId3">
            <a:alphaModFix/>
          </a:blip>
          <a:srcRect t="0" b="17620" r="0" l="0"/>
          <a:stretch/>
        </p:blipFill>
        <p:spPr>
          <a:xfrm>
            <a:off y="3292950" x="1530125"/>
            <a:ext cy="1181724" cx="488632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y="0" x="0"/>
          <a:ext cy="0" cx="0"/>
          <a:chOff y="0" x="0"/>
          <a:chExt cy="0" cx="0"/>
        </a:xfrm>
      </p:grpSpPr>
      <p:sp>
        <p:nvSpPr>
          <p:cNvPr id="57" name="Shape 57"/>
          <p:cNvSpPr txBox="1"/>
          <p:nvPr>
            <p:ph type="title"/>
          </p:nvPr>
        </p:nvSpPr>
        <p:spPr>
          <a:xfrm>
            <a:off y="205978" x="457200"/>
            <a:ext cy="857400" cx="8229600"/>
          </a:xfrm>
          <a:prstGeom prst="rect">
            <a:avLst/>
          </a:prstGeom>
        </p:spPr>
        <p:txBody>
          <a:bodyPr bIns="91425" rIns="91425" lIns="91425" tIns="91425" anchor="b" anchorCtr="0">
            <a:normAutofit/>
          </a:bodyPr>
          <a:lstStyle/>
          <a:p>
            <a:pPr rtl="0" lvl="0">
              <a:spcBef>
                <a:spcPts val="600"/>
              </a:spcBef>
              <a:buNone/>
            </a:pPr>
            <a:r>
              <a:rPr lang="en"/>
              <a:t>Protocols: </a:t>
            </a:r>
            <a:r>
              <a:rPr sz="3000" lang="en"/>
              <a:t>Delegates in Action</a:t>
            </a:r>
          </a:p>
        </p:txBody>
      </p:sp>
      <p:sp>
        <p:nvSpPr>
          <p:cNvPr id="58" name="Shape 58"/>
          <p:cNvSpPr txBox="1"/>
          <p:nvPr/>
        </p:nvSpPr>
        <p:spPr>
          <a:xfrm>
            <a:off y="1263525" x="493875"/>
            <a:ext cy="3447299" cx="7774199"/>
          </a:xfrm>
          <a:prstGeom prst="rect">
            <a:avLst/>
          </a:prstGeom>
          <a:noFill/>
          <a:ln>
            <a:noFill/>
          </a:ln>
        </p:spPr>
        <p:txBody>
          <a:bodyPr bIns="91425" rIns="91425" lIns="91425" tIns="91425" anchor="t" anchorCtr="0">
            <a:normAutofit/>
          </a:bodyPr>
          <a:lstStyle/>
          <a:p>
            <a:pPr rtl="0" lvl="0">
              <a:lnSpc>
                <a:spcPct val="115000"/>
              </a:lnSpc>
              <a:spcBef>
                <a:spcPts val="0"/>
              </a:spcBef>
              <a:spcAft>
                <a:spcPts val="900"/>
              </a:spcAft>
              <a:buClr>
                <a:schemeClr val="dk1"/>
              </a:buClr>
              <a:buSzPct val="61111"/>
              <a:buFont typeface="Arial"/>
              <a:buNone/>
            </a:pPr>
            <a:r>
              <a:rPr sz="1800" lang="en">
                <a:solidFill>
                  <a:schemeClr val="dk1"/>
                </a:solidFill>
              </a:rPr>
              <a:t>A class interface declares the methods and properties associated with that class. A protocol, by contrast, is used to declare methods and properties that are independent of any specific class.</a:t>
            </a:r>
          </a:p>
          <a:p>
            <a:pPr rtl="0" lvl="0">
              <a:lnSpc>
                <a:spcPct val="115000"/>
              </a:lnSpc>
              <a:spcBef>
                <a:spcPts val="0"/>
              </a:spcBef>
              <a:spcAft>
                <a:spcPts val="900"/>
              </a:spcAft>
              <a:buNone/>
            </a:pPr>
            <a:r>
              <a:rPr sz="1800" lang="en">
                <a:solidFill>
                  <a:schemeClr val="dk1"/>
                </a:solidFill>
              </a:rPr>
              <a:t>The basic syntax to define a protocol looks like this:</a:t>
            </a:r>
          </a:p>
          <a:p>
            <a:pPr rtl="0" lvl="0" marR="38100" indent="0" marL="63500">
              <a:lnSpc>
                <a:spcPct val="112517"/>
              </a:lnSpc>
              <a:spcBef>
                <a:spcPts val="0"/>
              </a:spcBef>
              <a:buNone/>
            </a:pPr>
            <a:r>
              <a:rPr b="1" sz="1200" lang="en">
                <a:solidFill>
                  <a:schemeClr val="dk2"/>
                </a:solidFill>
                <a:latin typeface="Consolas"/>
                <a:ea typeface="Consolas"/>
                <a:cs typeface="Consolas"/>
                <a:sym typeface="Consolas"/>
              </a:rPr>
              <a:t>@protocol ProtocolName</a:t>
            </a:r>
          </a:p>
          <a:p>
            <a:pPr rtl="0" lvl="0" marR="38100" indent="0" marL="63500">
              <a:lnSpc>
                <a:spcPct val="112517"/>
              </a:lnSpc>
              <a:spcBef>
                <a:spcPts val="0"/>
              </a:spcBef>
              <a:buNone/>
            </a:pPr>
            <a:r>
              <a:rPr b="1" sz="1200" lang="en">
                <a:solidFill>
                  <a:schemeClr val="dk2"/>
                </a:solidFill>
                <a:latin typeface="Consolas"/>
                <a:ea typeface="Consolas"/>
                <a:cs typeface="Consolas"/>
                <a:sym typeface="Consolas"/>
              </a:rPr>
              <a:t>// list of methods and properties</a:t>
            </a:r>
          </a:p>
          <a:p>
            <a:pPr rtl="0" lvl="0" marR="38100" indent="0" marL="63500">
              <a:lnSpc>
                <a:spcPct val="112517"/>
              </a:lnSpc>
              <a:spcBef>
                <a:spcPts val="0"/>
              </a:spcBef>
              <a:buNone/>
            </a:pPr>
            <a:r>
              <a:rPr b="1" sz="1200" lang="en">
                <a:solidFill>
                  <a:schemeClr val="dk2"/>
                </a:solidFill>
                <a:latin typeface="Consolas"/>
                <a:ea typeface="Consolas"/>
                <a:cs typeface="Consolas"/>
                <a:sym typeface="Consolas"/>
              </a:rPr>
              <a:t>@end</a:t>
            </a:r>
          </a:p>
          <a:p>
            <a:pPr rtl="0" lvl="0" marR="38100" indent="0" marL="63500">
              <a:lnSpc>
                <a:spcPct val="112517"/>
              </a:lnSpc>
              <a:spcBef>
                <a:spcPts val="0"/>
              </a:spcBef>
              <a:buClr>
                <a:schemeClr val="dk1"/>
              </a:buClr>
              <a:buFont typeface="Arial"/>
              <a:buNone/>
            </a:pPr>
            <a:r>
              <a:t/>
            </a:r>
            <a:endParaRPr sz="900">
              <a:solidFill>
                <a:schemeClr val="dk2"/>
              </a:solidFill>
              <a:latin typeface="Consolas"/>
              <a:ea typeface="Consolas"/>
              <a:cs typeface="Consolas"/>
              <a:sym typeface="Consolas"/>
            </a:endParaRPr>
          </a:p>
          <a:p>
            <a:pPr rtl="0" lvl="0">
              <a:lnSpc>
                <a:spcPct val="115000"/>
              </a:lnSpc>
              <a:spcBef>
                <a:spcPts val="0"/>
              </a:spcBef>
              <a:spcAft>
                <a:spcPts val="900"/>
              </a:spcAft>
              <a:buNone/>
            </a:pPr>
            <a:r>
              <a:rPr sz="1800" lang="en">
                <a:solidFill>
                  <a:schemeClr val="dk1"/>
                </a:solidFill>
              </a:rPr>
              <a:t>Protocols can include declarations for both instance methods and class methods, as well as properties.</a:t>
            </a:r>
          </a:p>
          <a:p>
            <a:pPr rtl="0" lvl="0">
              <a:lnSpc>
                <a:spcPct val="115000"/>
              </a:lnSpc>
              <a:spcBef>
                <a:spcPts val="0"/>
              </a:spcBef>
              <a:spcAft>
                <a:spcPts val="900"/>
              </a:spcAft>
              <a:buClr>
                <a:schemeClr val="dk1"/>
              </a:buClr>
              <a:buSzPct val="61111"/>
              <a:buFont typeface="Arial"/>
              <a:buNone/>
            </a:pPr>
            <a:r>
              <a:rPr sz="1800" lang="en">
                <a:solidFill>
                  <a:schemeClr val="dk1"/>
                </a:solidFill>
              </a:rPr>
              <a:t>A class can declare optional and required methods through a protocol.</a:t>
            </a:r>
          </a:p>
          <a:p>
            <a:pPr rtl="0" marR="38100" indent="0" marL="63500">
              <a:lnSpc>
                <a:spcPct val="112517"/>
              </a:lnSpc>
              <a:spcBef>
                <a:spcPts val="0"/>
              </a:spcBef>
              <a:buNone/>
            </a:pPr>
            <a:r>
              <a:t/>
            </a:r>
            <a:endParaRPr sz="900">
              <a:solidFill>
                <a:srgbClr val="666666"/>
              </a:solidFill>
              <a:latin typeface="Consolas"/>
              <a:ea typeface="Consolas"/>
              <a:cs typeface="Consolas"/>
              <a:sym typeface="Consolas"/>
            </a:endParaRPr>
          </a:p>
          <a:p>
            <a:pPr>
              <a:spcBef>
                <a:spcPts val="0"/>
              </a:spcBef>
              <a:buNone/>
            </a:pPr>
            <a:r>
              <a:t/>
            </a:r>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y="0" x="0"/>
          <a:ext cy="0" cx="0"/>
          <a:chOff y="0" x="0"/>
          <a:chExt cy="0" cx="0"/>
        </a:xfrm>
      </p:grpSpPr>
      <p:sp>
        <p:nvSpPr>
          <p:cNvPr id="63" name="Shape 63"/>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UITableView</a:t>
            </a:r>
          </a:p>
        </p:txBody>
      </p:sp>
      <p:sp>
        <p:nvSpPr>
          <p:cNvPr id="64" name="Shape 64"/>
          <p:cNvSpPr txBox="1"/>
          <p:nvPr>
            <p:ph idx="1" type="body"/>
          </p:nvPr>
        </p:nvSpPr>
        <p:spPr>
          <a:xfrm>
            <a:off y="1113850" x="457200"/>
            <a:ext cy="3725699" cx="5471699"/>
          </a:xfrm>
          <a:prstGeom prst="rect">
            <a:avLst/>
          </a:prstGeom>
        </p:spPr>
        <p:txBody>
          <a:bodyPr bIns="91425" rIns="91425" lIns="91425" tIns="91425" anchor="t" anchorCtr="0">
            <a:normAutofit/>
          </a:bodyPr>
          <a:lstStyle/>
          <a:p>
            <a:pPr rtl="0" lvl="0" indent="-317500" marL="457200">
              <a:spcBef>
                <a:spcPts val="0"/>
              </a:spcBef>
              <a:buClr>
                <a:schemeClr val="dk1"/>
              </a:buClr>
              <a:buSzPct val="100000"/>
              <a:buFont typeface="Arial"/>
              <a:buChar char="●"/>
            </a:pPr>
            <a:r>
              <a:rPr sz="1400" lang="en"/>
              <a:t>A list of items in a single column. </a:t>
            </a:r>
          </a:p>
          <a:p>
            <a:pPr rtl="0" lvl="0" indent="-317500" marL="457200">
              <a:spcBef>
                <a:spcPts val="0"/>
              </a:spcBef>
              <a:buClr>
                <a:schemeClr val="dk1"/>
              </a:buClr>
              <a:buSzPct val="100000"/>
              <a:buFont typeface="Arial"/>
              <a:buChar char="●"/>
            </a:pPr>
            <a:r>
              <a:rPr sz="1400" lang="en"/>
              <a:t>subclass of UIScrollView, which allows users to scroll through the table, (vertical scrolling only) </a:t>
            </a:r>
          </a:p>
          <a:p>
            <a:pPr rtl="0" lvl="0" indent="-317500" marL="457200">
              <a:spcBef>
                <a:spcPts val="0"/>
              </a:spcBef>
              <a:buClr>
                <a:schemeClr val="dk1"/>
              </a:buClr>
              <a:buSzPct val="100000"/>
              <a:buFont typeface="Arial"/>
              <a:buChar char="●"/>
            </a:pPr>
            <a:r>
              <a:rPr sz="1400" lang="en"/>
              <a:t>The cells comprising the individual items of the table are UITableViewCell objects; UITableView uses these objects to draw the visible rows of the table. Cells have content—titles and images—and can have, near the right edge, accessory views. </a:t>
            </a:r>
          </a:p>
          <a:p>
            <a:pPr rtl="0" lvl="0" indent="-317500" marL="457200">
              <a:spcBef>
                <a:spcPts val="0"/>
              </a:spcBef>
              <a:buClr>
                <a:schemeClr val="dk1"/>
              </a:buClr>
              <a:buSzPct val="100000"/>
              <a:buFont typeface="Arial"/>
              <a:buChar char="●"/>
            </a:pPr>
            <a:r>
              <a:rPr sz="1400" lang="en"/>
              <a:t>Table views can enter an editing mode where users can insert, delete, and reorder rows of the table.</a:t>
            </a:r>
          </a:p>
          <a:p>
            <a:pPr rtl="0" lvl="0" indent="-317500" marL="457200">
              <a:spcBef>
                <a:spcPts val="0"/>
              </a:spcBef>
              <a:buClr>
                <a:schemeClr val="dk1"/>
              </a:buClr>
              <a:buSzPct val="100000"/>
              <a:buFont typeface="Arial"/>
              <a:buChar char="●"/>
            </a:pPr>
            <a:r>
              <a:rPr sz="1400" lang="en"/>
              <a:t>A table view is made up of zero or more sections, each with its own rows. Sections are identified by their index number within the table view, and rows are identified by their index number within a section. Any section can optionally be preceded by a section header, and optionally be followed by a section footer.</a:t>
            </a:r>
          </a:p>
          <a:p>
            <a:pPr rtl="0" lvl="0">
              <a:spcBef>
                <a:spcPts val="0"/>
              </a:spcBef>
              <a:buNone/>
            </a:pPr>
            <a:r>
              <a:t/>
            </a:r>
            <a:endParaRPr sz="1400"/>
          </a:p>
          <a:p>
            <a:pPr rtl="0" lvl="0">
              <a:spcBef>
                <a:spcPts val="0"/>
              </a:spcBef>
              <a:buNone/>
            </a:pPr>
            <a:r>
              <a:t/>
            </a:r>
            <a:endParaRPr sz="1400"/>
          </a:p>
        </p:txBody>
      </p:sp>
      <p:pic>
        <p:nvPicPr>
          <p:cNvPr id="65" name="Shape 65"/>
          <p:cNvPicPr preferRelativeResize="0"/>
          <p:nvPr/>
        </p:nvPicPr>
        <p:blipFill>
          <a:blip r:embed="rId3">
            <a:alphaModFix/>
          </a:blip>
          <a:stretch>
            <a:fillRect/>
          </a:stretch>
        </p:blipFill>
        <p:spPr>
          <a:xfrm>
            <a:off y="441999" x="6218982"/>
            <a:ext cy="4011000" cx="2679543"/>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y="0" x="0"/>
          <a:ext cy="0" cx="0"/>
          <a:chOff y="0" x="0"/>
          <a:chExt cy="0" cx="0"/>
        </a:xfrm>
      </p:grpSpPr>
      <p:sp>
        <p:nvSpPr>
          <p:cNvPr id="70" name="Shape 70"/>
          <p:cNvSpPr txBox="1"/>
          <p:nvPr>
            <p:ph type="title"/>
          </p:nvPr>
        </p:nvSpPr>
        <p:spPr>
          <a:xfrm>
            <a:off y="205976" x="457200"/>
            <a:ext cy="405899" cx="8229600"/>
          </a:xfrm>
          <a:prstGeom prst="rect">
            <a:avLst/>
          </a:prstGeom>
        </p:spPr>
        <p:txBody>
          <a:bodyPr bIns="91425" rIns="91425" lIns="91425" tIns="91425" anchor="b" anchorCtr="0">
            <a:normAutofit/>
          </a:bodyPr>
          <a:lstStyle/>
          <a:p>
            <a:pPr lvl="0">
              <a:spcBef>
                <a:spcPts val="0"/>
              </a:spcBef>
              <a:buClr>
                <a:schemeClr val="dk1"/>
              </a:buClr>
              <a:buSzPct val="45833"/>
              <a:buFont typeface="Arial"/>
              <a:buNone/>
            </a:pPr>
            <a:r>
              <a:rPr sz="2400" lang="en"/>
              <a:t>UITableView Styles</a:t>
            </a:r>
          </a:p>
        </p:txBody>
      </p:sp>
      <p:pic>
        <p:nvPicPr>
          <p:cNvPr id="71" name="Shape 71"/>
          <p:cNvPicPr preferRelativeResize="0"/>
          <p:nvPr/>
        </p:nvPicPr>
        <p:blipFill>
          <a:blip r:embed="rId3">
            <a:alphaModFix/>
          </a:blip>
          <a:stretch>
            <a:fillRect/>
          </a:stretch>
        </p:blipFill>
        <p:spPr>
          <a:xfrm>
            <a:off y="1255550" x="431800"/>
            <a:ext cy="3670300" cx="8280400"/>
          </a:xfrm>
          <a:prstGeom prst="rect">
            <a:avLst/>
          </a:prstGeom>
          <a:noFill/>
          <a:ln>
            <a:noFill/>
          </a:ln>
        </p:spPr>
      </p:pic>
      <p:sp>
        <p:nvSpPr>
          <p:cNvPr id="72" name="Shape 72"/>
          <p:cNvSpPr txBox="1"/>
          <p:nvPr/>
        </p:nvSpPr>
        <p:spPr>
          <a:xfrm>
            <a:off y="764275" x="431800"/>
            <a:ext cy="457200" cx="2417999"/>
          </a:xfrm>
          <a:prstGeom prst="rect">
            <a:avLst/>
          </a:prstGeom>
          <a:noFill/>
          <a:ln>
            <a:noFill/>
          </a:ln>
        </p:spPr>
        <p:txBody>
          <a:bodyPr bIns="91425" rIns="91425" lIns="91425" tIns="91425" anchor="t" anchorCtr="0">
            <a:normAutofit/>
          </a:bodyPr>
          <a:lstStyle/>
          <a:p>
            <a:pPr>
              <a:spcBef>
                <a:spcPts val="0"/>
              </a:spcBef>
              <a:buNone/>
            </a:pPr>
            <a:r>
              <a:rPr b="1" sz="2400" lang="en">
                <a:solidFill>
                  <a:schemeClr val="dk1"/>
                </a:solidFill>
              </a:rPr>
              <a:t>Plain</a:t>
            </a:r>
          </a:p>
        </p:txBody>
      </p:sp>
      <p:sp>
        <p:nvSpPr>
          <p:cNvPr id="73" name="Shape 73"/>
          <p:cNvSpPr txBox="1"/>
          <p:nvPr/>
        </p:nvSpPr>
        <p:spPr>
          <a:xfrm>
            <a:off y="785500" x="3343525"/>
            <a:ext cy="457200" cx="2417999"/>
          </a:xfrm>
          <a:prstGeom prst="rect">
            <a:avLst/>
          </a:prstGeom>
          <a:noFill/>
          <a:ln>
            <a:noFill/>
          </a:ln>
        </p:spPr>
        <p:txBody>
          <a:bodyPr bIns="91425" rIns="91425" lIns="91425" tIns="91425" anchor="t" anchorCtr="0">
            <a:normAutofit/>
          </a:bodyPr>
          <a:lstStyle/>
          <a:p>
            <a:pPr lvl="0">
              <a:spcBef>
                <a:spcPts val="0"/>
              </a:spcBef>
              <a:buNone/>
            </a:pPr>
            <a:r>
              <a:rPr b="1" sz="2400" lang="en">
                <a:solidFill>
                  <a:schemeClr val="dk1"/>
                </a:solidFill>
              </a:rPr>
              <a:t>Indexed </a:t>
            </a:r>
          </a:p>
        </p:txBody>
      </p:sp>
      <p:sp>
        <p:nvSpPr>
          <p:cNvPr id="74" name="Shape 74"/>
          <p:cNvSpPr txBox="1"/>
          <p:nvPr/>
        </p:nvSpPr>
        <p:spPr>
          <a:xfrm>
            <a:off y="736550" x="6255250"/>
            <a:ext cy="457200" cx="2457000"/>
          </a:xfrm>
          <a:prstGeom prst="rect">
            <a:avLst/>
          </a:prstGeom>
          <a:noFill/>
          <a:ln>
            <a:noFill/>
          </a:ln>
        </p:spPr>
        <p:txBody>
          <a:bodyPr bIns="91425" rIns="91425" lIns="91425" tIns="91425" anchor="t" anchorCtr="0">
            <a:normAutofit/>
          </a:bodyPr>
          <a:lstStyle/>
          <a:p>
            <a:pPr rtl="0" lvl="0">
              <a:spcBef>
                <a:spcPts val="0"/>
              </a:spcBef>
              <a:buClr>
                <a:schemeClr val="dk1"/>
              </a:buClr>
              <a:buSzPct val="45833"/>
              <a:buFont typeface="Arial"/>
              <a:buNone/>
            </a:pPr>
            <a:r>
              <a:rPr b="1" sz="2400" lang="en">
                <a:solidFill>
                  <a:schemeClr val="dk1"/>
                </a:solidFill>
              </a:rPr>
              <a:t>Grouped</a:t>
            </a:r>
          </a:p>
          <a:p>
            <a:pPr>
              <a:spcBef>
                <a:spcPts val="0"/>
              </a:spcBef>
              <a:buNone/>
            </a:pPr>
            <a:r>
              <a:t/>
            </a: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y="0" x="0"/>
          <a:ext cy="0" cx="0"/>
          <a:chOff y="0" x="0"/>
          <a:chExt cy="0" cx="0"/>
        </a:xfrm>
      </p:grpSpPr>
      <p:sp>
        <p:nvSpPr>
          <p:cNvPr id="79" name="Shape 79"/>
          <p:cNvSpPr txBox="1"/>
          <p:nvPr>
            <p:ph type="title"/>
          </p:nvPr>
        </p:nvSpPr>
        <p:spPr>
          <a:xfrm>
            <a:off y="205978" x="457200"/>
            <a:ext cy="857400" cx="8229600"/>
          </a:xfrm>
          <a:prstGeom prst="rect">
            <a:avLst/>
          </a:prstGeom>
        </p:spPr>
        <p:txBody>
          <a:bodyPr bIns="91425" rIns="91425" lIns="91425" tIns="91425" anchor="b" anchorCtr="0">
            <a:normAutofit/>
          </a:bodyPr>
          <a:lstStyle/>
          <a:p>
            <a:pPr>
              <a:spcBef>
                <a:spcPts val="0"/>
              </a:spcBef>
              <a:buNone/>
            </a:pPr>
            <a:r>
              <a:rPr lang="en"/>
              <a:t>UITableViewCell</a:t>
            </a:r>
          </a:p>
        </p:txBody>
      </p:sp>
      <p:sp>
        <p:nvSpPr>
          <p:cNvPr id="80" name="Shape 80"/>
          <p:cNvSpPr txBox="1"/>
          <p:nvPr>
            <p:ph idx="1" type="body"/>
          </p:nvPr>
        </p:nvSpPr>
        <p:spPr>
          <a:xfrm>
            <a:off y="1236075" x="291525"/>
            <a:ext cy="3725699" cx="4955400"/>
          </a:xfrm>
          <a:prstGeom prst="rect">
            <a:avLst/>
          </a:prstGeom>
        </p:spPr>
        <p:txBody>
          <a:bodyPr bIns="91425" rIns="91425" lIns="91425" tIns="91425" anchor="t" anchorCtr="0">
            <a:normAutofit/>
          </a:bodyPr>
          <a:lstStyle/>
          <a:p>
            <a:pPr rtl="0" lvl="0" indent="-317500" marL="457200">
              <a:spcBef>
                <a:spcPts val="0"/>
              </a:spcBef>
              <a:buClr>
                <a:schemeClr val="dk1"/>
              </a:buClr>
              <a:buSzPct val="100000"/>
              <a:buFont typeface="Arial"/>
              <a:buChar char="●"/>
            </a:pPr>
            <a:r>
              <a:rPr sz="1400" lang="en"/>
              <a:t>The UITableViewCell class defines the attributes and behavior of the cells that appear in UITableView objects. </a:t>
            </a:r>
          </a:p>
          <a:p>
            <a:pPr rtl="0" lvl="0" indent="-317500" marL="457200">
              <a:spcBef>
                <a:spcPts val="0"/>
              </a:spcBef>
              <a:buClr>
                <a:schemeClr val="dk1"/>
              </a:buClr>
              <a:buSzPct val="100000"/>
              <a:buFont typeface="Arial"/>
              <a:buChar char="●"/>
            </a:pPr>
            <a:r>
              <a:rPr sz="1400" lang="en"/>
              <a:t>This class includes properties and methods for setting and managing cell content and background (including text, images, and custom views), managing the cell selection and highlight state, managing accessory views, and initiating the editing of the cell contents.</a:t>
            </a:r>
          </a:p>
          <a:p>
            <a:pPr rtl="0" lvl="0" indent="-317500" marL="457200">
              <a:spcBef>
                <a:spcPts val="0"/>
              </a:spcBef>
              <a:buClr>
                <a:schemeClr val="dk1"/>
              </a:buClr>
              <a:buSzPct val="100000"/>
              <a:buFont typeface="Arial"/>
              <a:buChar char="●"/>
            </a:pPr>
            <a:r>
              <a:rPr sz="1400" lang="en"/>
              <a:t>When creating cells, you can customize them yourself or use one of several predefined styles. </a:t>
            </a:r>
          </a:p>
          <a:p>
            <a:pPr rtl="0" lvl="0" indent="-317500" marL="457200">
              <a:spcBef>
                <a:spcPts val="0"/>
              </a:spcBef>
              <a:buClr>
                <a:schemeClr val="dk1"/>
              </a:buClr>
              <a:buSzPct val="100000"/>
              <a:buFont typeface="Arial"/>
              <a:buChar char="●"/>
            </a:pPr>
            <a:r>
              <a:rPr sz="1400" lang="en"/>
              <a:t>To use a cell with a predefined style, initialize it using the </a:t>
            </a:r>
            <a:r>
              <a:rPr b="1" sz="1400" lang="en"/>
              <a:t>initWithStyle:reuseIdentifier:</a:t>
            </a:r>
            <a:r>
              <a:rPr sz="1400" lang="en"/>
              <a:t> method or configure the cell with that style in Xcode. </a:t>
            </a:r>
          </a:p>
          <a:p>
            <a:pPr rtl="0" lvl="0" indent="-317500" marL="457200">
              <a:spcBef>
                <a:spcPts val="0"/>
              </a:spcBef>
              <a:buClr>
                <a:schemeClr val="dk1"/>
              </a:buClr>
              <a:buSzPct val="100000"/>
              <a:buFont typeface="Arial"/>
              <a:buChar char="●"/>
            </a:pPr>
            <a:r>
              <a:rPr sz="1400" lang="en"/>
              <a:t>To set the text and images of the cell, use the textLabel, detailTextLabel, and imageView properties.</a:t>
            </a:r>
          </a:p>
        </p:txBody>
      </p:sp>
      <p:pic>
        <p:nvPicPr>
          <p:cNvPr id="81" name="Shape 81"/>
          <p:cNvPicPr preferRelativeResize="0"/>
          <p:nvPr/>
        </p:nvPicPr>
        <p:blipFill>
          <a:blip r:embed="rId3">
            <a:alphaModFix/>
          </a:blip>
          <a:stretch>
            <a:fillRect/>
          </a:stretch>
        </p:blipFill>
        <p:spPr>
          <a:xfrm>
            <a:off y="2199550" x="5552050"/>
            <a:ext cy="930850" cx="3439549"/>
          </a:xfrm>
          <a:prstGeom prst="rect">
            <a:avLst/>
          </a:prstGeom>
          <a:noFill/>
          <a:ln>
            <a:noFill/>
          </a:ln>
        </p:spPr>
      </p:pic>
      <p:pic>
        <p:nvPicPr>
          <p:cNvPr id="82" name="Shape 82"/>
          <p:cNvPicPr preferRelativeResize="0"/>
          <p:nvPr/>
        </p:nvPicPr>
        <p:blipFill>
          <a:blip r:embed="rId4">
            <a:alphaModFix/>
          </a:blip>
          <a:stretch>
            <a:fillRect/>
          </a:stretch>
        </p:blipFill>
        <p:spPr>
          <a:xfrm>
            <a:off y="1088200" x="5552050"/>
            <a:ext cy="952500" cx="3302228"/>
          </a:xfrm>
          <a:prstGeom prst="rect">
            <a:avLst/>
          </a:prstGeom>
          <a:noFill/>
          <a:ln>
            <a:noFill/>
          </a:ln>
        </p:spPr>
      </p:pic>
      <p:pic>
        <p:nvPicPr>
          <p:cNvPr id="83" name="Shape 83"/>
          <p:cNvPicPr preferRelativeResize="0"/>
          <p:nvPr/>
        </p:nvPicPr>
        <p:blipFill>
          <a:blip r:embed="rId5">
            <a:alphaModFix/>
          </a:blip>
          <a:stretch>
            <a:fillRect/>
          </a:stretch>
        </p:blipFill>
        <p:spPr>
          <a:xfrm>
            <a:off y="3289250" x="5552050"/>
            <a:ext cy="1371600" cx="3302228"/>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